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37_CC73CA85.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29"/>
  </p:notesMasterIdLst>
  <p:sldIdLst>
    <p:sldId id="256" r:id="rId5"/>
    <p:sldId id="258" r:id="rId6"/>
    <p:sldId id="312" r:id="rId7"/>
    <p:sldId id="260" r:id="rId8"/>
    <p:sldId id="313" r:id="rId9"/>
    <p:sldId id="289" r:id="rId10"/>
    <p:sldId id="298" r:id="rId11"/>
    <p:sldId id="299" r:id="rId12"/>
    <p:sldId id="300" r:id="rId13"/>
    <p:sldId id="263" r:id="rId14"/>
    <p:sldId id="307" r:id="rId15"/>
    <p:sldId id="310" r:id="rId16"/>
    <p:sldId id="259" r:id="rId17"/>
    <p:sldId id="315" r:id="rId18"/>
    <p:sldId id="301" r:id="rId19"/>
    <p:sldId id="309" r:id="rId20"/>
    <p:sldId id="308" r:id="rId21"/>
    <p:sldId id="314" r:id="rId22"/>
    <p:sldId id="306" r:id="rId23"/>
    <p:sldId id="311" r:id="rId24"/>
    <p:sldId id="265" r:id="rId25"/>
    <p:sldId id="267" r:id="rId26"/>
    <p:sldId id="302" r:id="rId27"/>
    <p:sldId id="303" r:id="rId28"/>
  </p:sldIdLst>
  <p:sldSz cx="9144000" cy="5143500" type="screen16x9"/>
  <p:notesSz cx="6858000" cy="9144000"/>
  <p:embeddedFontLst>
    <p:embeddedFont>
      <p:font typeface="Hind" panose="02000000000000000000" pitchFamily="2" charset="0"/>
      <p:regular r:id="rId30"/>
      <p:bold r:id="rId31"/>
    </p:embeddedFont>
    <p:embeddedFont>
      <p:font typeface="Playfair Display" panose="00000500000000000000" pitchFamily="2" charset="0"/>
      <p:regular r:id="rId32"/>
      <p:bold r:id="rId33"/>
      <p:italic r:id="rId34"/>
      <p:boldItalic r:id="rId35"/>
    </p:embeddedFont>
    <p:embeddedFont>
      <p:font typeface="PT Sans" panose="020B050302020302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Space Grotesk Medium"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293FE22-863A-D2FE-0658-D13E3E882B7E}" name="Dario PINEDA" initials="DP" userId="S::n01708235@humber.ca::3cbe0150-ea9a-4b90-b23e-d4de28f666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A65"/>
    <a:srgbClr val="DA4010"/>
    <a:srgbClr val="FBDADA"/>
    <a:srgbClr val="FFE9D6"/>
    <a:srgbClr val="E6E0F0"/>
    <a:srgbClr val="D8EDD8"/>
    <a:srgbClr val="D1E9F6"/>
    <a:srgbClr val="000000"/>
    <a:srgbClr val="3E1F00"/>
    <a:srgbClr val="B2DE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A964F-D16B-4147-BE2A-A458182D6DC2}" v="269" dt="2025-12-01T17:33:24.068"/>
    <p1510:client id="{3BE56345-A69E-F511-3D5B-1E9B042DFE17}" v="30" dt="2025-12-01T16:16:04.604"/>
    <p1510:client id="{41A4DD5C-953C-6E09-9B30-E3D312FDCBA4}" v="5" dt="2025-12-01T15:38:14.660"/>
    <p1510:client id="{5C8A6AC0-EFDD-5AB5-D9B2-1C82D2671891}" v="818" dt="2025-12-02T04:50:26.413"/>
    <p1510:client id="{793A0C8F-48BF-F642-B6A5-FB47A2FD3302}" v="96" dt="2025-12-02T17:05:27.960"/>
    <p1510:client id="{A75720FC-5117-D0AA-8C9E-96813CF3FDD6}" v="3021" dt="2025-12-01T08:01:49.146"/>
    <p1510:client id="{B1274C87-AB7A-06B3-4728-FED3E4341215}" v="1" dt="2025-12-02T04:47:16.942"/>
  </p1510:revLst>
</p1510:revInfo>
</file>

<file path=ppt/tableStyles.xml><?xml version="1.0" encoding="utf-8"?>
<a:tblStyleLst xmlns:a="http://schemas.openxmlformats.org/drawingml/2006/main" def="{F250A099-2F26-4F9C-97EE-93031D3645EC}">
  <a:tblStyle styleId="{F250A099-2F26-4F9C-97EE-93031D3645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37_CC73CA85.xml><?xml version="1.0" encoding="utf-8"?>
<p188:cmLst xmlns:a="http://schemas.openxmlformats.org/drawingml/2006/main" xmlns:r="http://schemas.openxmlformats.org/officeDocument/2006/relationships" xmlns:p188="http://schemas.microsoft.com/office/powerpoint/2018/8/main">
  <p188:cm id="{0BAC2848-46EF-4ACC-AD4B-C0F9C20BDFC4}" authorId="{6293FE22-863A-D2FE-0658-D13E3E882B7E}" status="resolved" created="2025-12-01T08:01:49.146" complete="100000">
    <ac:deMkLst xmlns:ac="http://schemas.microsoft.com/office/drawing/2013/main/command">
      <pc:docMk xmlns:pc="http://schemas.microsoft.com/office/powerpoint/2013/main/command"/>
      <pc:sldMk xmlns:pc="http://schemas.microsoft.com/office/powerpoint/2013/main/command" cId="3430140549" sldId="311"/>
      <ac:spMk id="13" creationId="{934A188D-7215-E229-2053-721D7C7D4F30}"/>
    </ac:deMkLst>
    <p188:txBody>
      <a:bodyPr/>
      <a:lstStyle/>
      <a:p>
        <a:r>
          <a:rPr lang="en-US"/>
          <a:t>TBD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6426d880e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6426d880e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3EDB84A4-F190-32BB-68A6-AE67B32FD1BC}"/>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63BAB5E5-19DA-7315-DEEE-C0FEEEF088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70CCCA73-93FE-4723-2269-08A5B25118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523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1019370D-419C-48F6-1A1E-BCC6BEE1C3FA}"/>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A6E31BE9-2BF7-7EF7-BECD-774F7A7386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5E21A2DB-0A0D-66FA-7367-1757A4CEE2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089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C2F64724-255E-F988-BCA3-20AD153BA0A1}"/>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DA7EEAEF-E065-F19F-8BB9-713DC82B8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D7C90FD0-B72D-D203-537B-06005432BA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211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02380CD1-3ECD-99C1-989A-E7563FE66D45}"/>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665C6523-D7E3-D01F-3D06-CCA6C27DA0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5B653E17-0D1B-DEAB-776A-0447B2497E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51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306FD69F-C6F8-DBBB-D484-AA186D21AF44}"/>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AE0FD427-64C3-88C1-02F4-C2193A098A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B97EC0EF-38E8-26E4-6DA8-B4670EB5E9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410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F052F5B7-C70F-7206-2070-34E698D9FC0B}"/>
            </a:ext>
          </a:extLst>
        </p:cNvPr>
        <p:cNvGrpSpPr/>
        <p:nvPr/>
      </p:nvGrpSpPr>
      <p:grpSpPr>
        <a:xfrm>
          <a:off x="0" y="0"/>
          <a:ext cx="0" cy="0"/>
          <a:chOff x="0" y="0"/>
          <a:chExt cx="0" cy="0"/>
        </a:xfrm>
      </p:grpSpPr>
      <p:sp>
        <p:nvSpPr>
          <p:cNvPr id="200" name="Google Shape;200;ge1d838b627_4_19:notes">
            <a:extLst>
              <a:ext uri="{FF2B5EF4-FFF2-40B4-BE49-F238E27FC236}">
                <a16:creationId xmlns:a16="http://schemas.microsoft.com/office/drawing/2014/main" id="{B752D657-B32D-8517-C5CE-7D2EECA58C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1d838b627_4_19:notes">
            <a:extLst>
              <a:ext uri="{FF2B5EF4-FFF2-40B4-BE49-F238E27FC236}">
                <a16:creationId xmlns:a16="http://schemas.microsoft.com/office/drawing/2014/main" id="{64C0A3CD-66A8-E047-9606-F7D1751B00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830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6682F99-B538-09CB-BDD7-BCB2295FC71A}"/>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A3BED279-8B32-0CF3-F6BB-F9209F8B04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D647A806-102C-2627-BCDD-E64C7A8322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013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9865C29-1AEB-CB88-CD6D-28DADA28F3A0}"/>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0AEB37F3-1433-F69F-E375-8EA1644769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1684D5F4-B44A-40F7-24AD-B25FD1B489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209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dfe25653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dfe25653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82D0BE41-2568-69E5-FD08-59E77E331BCA}"/>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6B9CFE0C-6A9F-5470-98D5-2DF8F5550C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C8C0108E-EE14-F6EA-8C57-D6AAC990D6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312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E2DA3BE0-3276-60D3-20CC-98E5E0A376C3}"/>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7FE29610-DF86-C6B4-994F-E825D0BE20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9F1EC98D-EAAA-083D-A662-0FC292000E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295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6230D310-56D8-1963-5351-3602D4FFE0D0}"/>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E0B09A43-CB14-4152-C9EE-C0C0112544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EA63A343-E36E-A1D6-57D9-2FCEECC021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Reference: https://www.canada.ca/en/public-safety-canada/news/2025/10/government-of-canada-provides-update-on-2025-wildfires-as-support-continues.html</a:t>
            </a:r>
            <a:endParaRPr/>
          </a:p>
        </p:txBody>
      </p:sp>
    </p:spTree>
    <p:extLst>
      <p:ext uri="{BB962C8B-B14F-4D97-AF65-F5344CB8AC3E}">
        <p14:creationId xmlns:p14="http://schemas.microsoft.com/office/powerpoint/2010/main" val="1308956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85E451B6-71F5-36CB-7D6F-4DDD1DB5825C}"/>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1257B75B-4DE5-2BD9-FD9B-AEF2BAF4AE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FC15D74D-5828-6B06-2C68-554682B69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303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0F500B04-17D9-D285-241F-CDB61350BBA2}"/>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F6396020-A314-9028-663A-779033153F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CA062AEF-129A-9552-9FE1-04C6F8F2DF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For Canada one, we benchmark wildfire practices focusing on British Columbia and Alberta, which represent two of the most mature systems in the country.</a:t>
            </a:r>
          </a:p>
          <a:p>
            <a:pPr>
              <a:buNone/>
            </a:pPr>
            <a:r>
              <a:rPr lang="en-US"/>
              <a:t>For British Columbia, BC is recognized for its advanced wildfire forecasting tools and rapid initial attack. Their use of aerial suppression and a structured evacuation alert system helps contain fires before they escalate. BC also monitors readiness through staffing and equipment availability indicators. These practices are highly relevant to Scenario 1, where early detection and quick suppression are critical for preventing a small fire from becoming a larger event.</a:t>
            </a:r>
          </a:p>
          <a:p>
            <a:pPr>
              <a:buNone/>
            </a:pPr>
            <a:r>
              <a:rPr lang="en-US"/>
              <a:t>And Alberta is related to Scenario 2, large, fast-moving fires that require coordination across multiple agencies. Alberta relies heavily on high-resolution fire behavior modelling, cross-regional resource pooling, and a strong logistics framework for equipment and fuel mobilization. They also conduct detailed post-season evaluations to refine their operational strategies.</a:t>
            </a:r>
          </a:p>
          <a:p>
            <a:pPr>
              <a:buNone/>
            </a:pPr>
            <a:r>
              <a:rPr lang="en-US"/>
              <a:t>These two states highlight different strengths: early suppression versus large-scale coordination. It directly informs the design of our own wildfire operational plan.</a:t>
            </a:r>
          </a:p>
        </p:txBody>
      </p:sp>
    </p:spTree>
    <p:extLst>
      <p:ext uri="{BB962C8B-B14F-4D97-AF65-F5344CB8AC3E}">
        <p14:creationId xmlns:p14="http://schemas.microsoft.com/office/powerpoint/2010/main" val="1395191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E9015901-7CC3-1020-ED6B-776C21715895}"/>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4A5C2340-D6D0-CC71-8D76-056DC4AB3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C5966D5C-19B5-8690-0B1D-60E8580D2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Internationally, we reviewed practices from California and the New South Wales Rural Fire Service in Australia.</a:t>
            </a:r>
          </a:p>
          <a:p>
            <a:pPr>
              <a:buNone/>
            </a:pPr>
            <a:r>
              <a:rPr lang="en-US"/>
              <a:t>California demonstrates advanced capabilities in real-time satellite detection and the use of the Incident Command System, which ensures a unified, multi-agency response. Their evacuation traffic modelling also provides insights on how to manage congestion during large-scale evacuations. These elements help guide our approach to communication KPIs and the development of clear escalation and evacuation triggers.</a:t>
            </a:r>
          </a:p>
          <a:p>
            <a:pPr>
              <a:buNone/>
            </a:pPr>
            <a:r>
              <a:rPr lang="en-US"/>
              <a:t>While Australia offers another perspective, with strong community-readiness programs, a large volunteer workforce, and standardized post-season reviews. These practices inform our readiness indicators and our approach to evaluating community impact and post-event performance.</a:t>
            </a:r>
          </a:p>
          <a:p>
            <a:pPr>
              <a:buNone/>
            </a:pPr>
            <a:r>
              <a:rPr lang="en-US"/>
              <a:t>As an additional case, we also examined Portugal’s 2017 wildfire reforms. Portugal experienced catastrophic fires, and the subsequent reforms emphasized the importance of centralized incident command and standardized community communication. Including this extra case helps broaden our international comparison and shows how smaller jurisdictions adapt their systems after extreme events.</a:t>
            </a:r>
          </a:p>
          <a:p>
            <a:pPr>
              <a:buNone/>
            </a:pPr>
            <a:r>
              <a:rPr lang="en-US"/>
              <a:t>Overall, the combined insights from Canada and international cases guide the forecasting, readiness, coordination, and evaluation components of our wildfire project plan.</a:t>
            </a:r>
          </a:p>
          <a:p>
            <a:pPr marL="0" lvl="0" indent="0" algn="l">
              <a:spcBef>
                <a:spcPts val="0"/>
              </a:spcBef>
              <a:spcAft>
                <a:spcPts val="0"/>
              </a:spcAft>
              <a:buNone/>
            </a:pPr>
            <a:endParaRPr/>
          </a:p>
        </p:txBody>
      </p:sp>
    </p:spTree>
    <p:extLst>
      <p:ext uri="{BB962C8B-B14F-4D97-AF65-F5344CB8AC3E}">
        <p14:creationId xmlns:p14="http://schemas.microsoft.com/office/powerpoint/2010/main" val="2553611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193911EC-5B42-9EAF-3B59-23BA84D7D4F4}"/>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F16CEE1F-42E2-EE25-64D9-63FBC10E9E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0990336B-43B7-397A-7C54-4708F421AE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43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A01B3360-2964-8DE5-5ED8-71E6F83BB49C}"/>
            </a:ext>
          </a:extLst>
        </p:cNvPr>
        <p:cNvGrpSpPr/>
        <p:nvPr/>
      </p:nvGrpSpPr>
      <p:grpSpPr>
        <a:xfrm>
          <a:off x="0" y="0"/>
          <a:ext cx="0" cy="0"/>
          <a:chOff x="0" y="0"/>
          <a:chExt cx="0" cy="0"/>
        </a:xfrm>
      </p:grpSpPr>
      <p:sp>
        <p:nvSpPr>
          <p:cNvPr id="237" name="Google Shape;237;ge1d838b627_4_100:notes">
            <a:extLst>
              <a:ext uri="{FF2B5EF4-FFF2-40B4-BE49-F238E27FC236}">
                <a16:creationId xmlns:a16="http://schemas.microsoft.com/office/drawing/2014/main" id="{3540B006-14E1-C69F-86B4-3FA9EBD0B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00:notes">
            <a:extLst>
              <a:ext uri="{FF2B5EF4-FFF2-40B4-BE49-F238E27FC236}">
                <a16:creationId xmlns:a16="http://schemas.microsoft.com/office/drawing/2014/main" id="{CB2C1FC8-A25D-D07A-4C65-65FB16E03D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688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0" y="0"/>
            <a:ext cx="9144000" cy="5143500"/>
          </a:xfrm>
          <a:prstGeom prst="rect">
            <a:avLst/>
          </a:prstGeom>
          <a:noFill/>
          <a:ln>
            <a:noFill/>
          </a:ln>
        </p:spPr>
        <p:txBody>
          <a:bodyPr/>
          <a:lstStyle/>
          <a:p>
            <a:endParaRPr lang="zh-TW" altLang="en-US"/>
          </a:p>
        </p:txBody>
      </p:sp>
      <p:sp>
        <p:nvSpPr>
          <p:cNvPr id="10" name="Google Shape;10;p2"/>
          <p:cNvSpPr txBox="1">
            <a:spLocks noGrp="1"/>
          </p:cNvSpPr>
          <p:nvPr>
            <p:ph type="ctrTitle"/>
          </p:nvPr>
        </p:nvSpPr>
        <p:spPr>
          <a:xfrm>
            <a:off x="4654296" y="1773936"/>
            <a:ext cx="4261200" cy="1828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654296" y="3968496"/>
            <a:ext cx="4261200" cy="4311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Font typeface="DM Sans"/>
              <a:buNone/>
              <a:defRPr>
                <a:solidFill>
                  <a:schemeClr val="dk2"/>
                </a:solidFill>
                <a:latin typeface="DM Sans"/>
                <a:ea typeface="DM Sans"/>
                <a:cs typeface="DM Sans"/>
                <a:sym typeface="DM Sans"/>
              </a:defRPr>
            </a:lvl1pPr>
            <a:lvl2pPr lvl="1" algn="ctr">
              <a:lnSpc>
                <a:spcPct val="100000"/>
              </a:lnSpc>
              <a:spcBef>
                <a:spcPts val="0"/>
              </a:spcBef>
              <a:spcAft>
                <a:spcPts val="0"/>
              </a:spcAft>
              <a:buSzPts val="1800"/>
              <a:buFont typeface="DM Sans"/>
              <a:buNone/>
              <a:defRPr sz="1800">
                <a:latin typeface="DM Sans"/>
                <a:ea typeface="DM Sans"/>
                <a:cs typeface="DM Sans"/>
                <a:sym typeface="DM Sans"/>
              </a:defRPr>
            </a:lvl2pPr>
            <a:lvl3pPr lvl="2" algn="ctr">
              <a:lnSpc>
                <a:spcPct val="100000"/>
              </a:lnSpc>
              <a:spcBef>
                <a:spcPts val="0"/>
              </a:spcBef>
              <a:spcAft>
                <a:spcPts val="0"/>
              </a:spcAft>
              <a:buSzPts val="1800"/>
              <a:buFont typeface="DM Sans"/>
              <a:buNone/>
              <a:defRPr sz="1800">
                <a:latin typeface="DM Sans"/>
                <a:ea typeface="DM Sans"/>
                <a:cs typeface="DM Sans"/>
                <a:sym typeface="DM Sans"/>
              </a:defRPr>
            </a:lvl3pPr>
            <a:lvl4pPr lvl="3" algn="ctr">
              <a:lnSpc>
                <a:spcPct val="100000"/>
              </a:lnSpc>
              <a:spcBef>
                <a:spcPts val="0"/>
              </a:spcBef>
              <a:spcAft>
                <a:spcPts val="0"/>
              </a:spcAft>
              <a:buSzPts val="1800"/>
              <a:buFont typeface="DM Sans"/>
              <a:buNone/>
              <a:defRPr sz="1800">
                <a:latin typeface="DM Sans"/>
                <a:ea typeface="DM Sans"/>
                <a:cs typeface="DM Sans"/>
                <a:sym typeface="DM Sans"/>
              </a:defRPr>
            </a:lvl4pPr>
            <a:lvl5pPr lvl="4" algn="ctr">
              <a:lnSpc>
                <a:spcPct val="100000"/>
              </a:lnSpc>
              <a:spcBef>
                <a:spcPts val="0"/>
              </a:spcBef>
              <a:spcAft>
                <a:spcPts val="0"/>
              </a:spcAft>
              <a:buSzPts val="1800"/>
              <a:buFont typeface="DM Sans"/>
              <a:buNone/>
              <a:defRPr sz="1800">
                <a:latin typeface="DM Sans"/>
                <a:ea typeface="DM Sans"/>
                <a:cs typeface="DM Sans"/>
                <a:sym typeface="DM Sans"/>
              </a:defRPr>
            </a:lvl5pPr>
            <a:lvl6pPr lvl="5" algn="ctr">
              <a:lnSpc>
                <a:spcPct val="100000"/>
              </a:lnSpc>
              <a:spcBef>
                <a:spcPts val="0"/>
              </a:spcBef>
              <a:spcAft>
                <a:spcPts val="0"/>
              </a:spcAft>
              <a:buSzPts val="1800"/>
              <a:buFont typeface="DM Sans"/>
              <a:buNone/>
              <a:defRPr sz="1800">
                <a:latin typeface="DM Sans"/>
                <a:ea typeface="DM Sans"/>
                <a:cs typeface="DM Sans"/>
                <a:sym typeface="DM Sans"/>
              </a:defRPr>
            </a:lvl6pPr>
            <a:lvl7pPr lvl="6" algn="ctr">
              <a:lnSpc>
                <a:spcPct val="100000"/>
              </a:lnSpc>
              <a:spcBef>
                <a:spcPts val="0"/>
              </a:spcBef>
              <a:spcAft>
                <a:spcPts val="0"/>
              </a:spcAft>
              <a:buSzPts val="1800"/>
              <a:buFont typeface="DM Sans"/>
              <a:buNone/>
              <a:defRPr sz="1800">
                <a:latin typeface="DM Sans"/>
                <a:ea typeface="DM Sans"/>
                <a:cs typeface="DM Sans"/>
                <a:sym typeface="DM Sans"/>
              </a:defRPr>
            </a:lvl7pPr>
            <a:lvl8pPr lvl="7" algn="ctr">
              <a:lnSpc>
                <a:spcPct val="100000"/>
              </a:lnSpc>
              <a:spcBef>
                <a:spcPts val="0"/>
              </a:spcBef>
              <a:spcAft>
                <a:spcPts val="0"/>
              </a:spcAft>
              <a:buSzPts val="1800"/>
              <a:buFont typeface="DM Sans"/>
              <a:buNone/>
              <a:defRPr sz="1800">
                <a:latin typeface="DM Sans"/>
                <a:ea typeface="DM Sans"/>
                <a:cs typeface="DM Sans"/>
                <a:sym typeface="DM Sans"/>
              </a:defRPr>
            </a:lvl8pPr>
            <a:lvl9pPr lvl="8" algn="ctr">
              <a:lnSpc>
                <a:spcPct val="100000"/>
              </a:lnSpc>
              <a:spcBef>
                <a:spcPts val="0"/>
              </a:spcBef>
              <a:spcAft>
                <a:spcPts val="0"/>
              </a:spcAft>
              <a:buSzPts val="1800"/>
              <a:buFont typeface="DM Sans"/>
              <a:buNone/>
              <a:defRPr sz="1800">
                <a:latin typeface="DM Sans"/>
                <a:ea typeface="DM Sans"/>
                <a:cs typeface="DM Sans"/>
                <a:sym typeface="DM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3" name="Google Shape;43;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228600" y="4342200"/>
            <a:ext cx="36315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13"/>
          <p:cNvSpPr txBox="1">
            <a:spLocks noGrp="1"/>
          </p:cNvSpPr>
          <p:nvPr>
            <p:ph type="subTitle" idx="1"/>
          </p:nvPr>
        </p:nvSpPr>
        <p:spPr>
          <a:xfrm>
            <a:off x="6167400" y="766746"/>
            <a:ext cx="2748000" cy="4617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2000"/>
              <a:buFont typeface="Space Grotesk Medium"/>
              <a:buNone/>
              <a:defRPr sz="1800">
                <a:solidFill>
                  <a:schemeClr val="dk2"/>
                </a:solidFill>
                <a:latin typeface="Space Grotesk Medium"/>
                <a:ea typeface="Space Grotesk Medium"/>
                <a:cs typeface="Space Grotesk Medium"/>
                <a:sym typeface="Space Grotesk Medium"/>
              </a:defRPr>
            </a:lvl1pPr>
            <a:lvl2pPr lvl="1"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2pPr>
            <a:lvl3pPr lvl="2"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3pPr>
            <a:lvl4pPr lvl="3"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4pPr>
            <a:lvl5pPr lvl="4"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5pPr>
            <a:lvl6pPr lvl="5"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6pPr>
            <a:lvl7pPr lvl="6"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7pPr>
            <a:lvl8pPr lvl="7"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8pPr>
            <a:lvl9pPr lvl="8"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9pPr>
          </a:lstStyle>
          <a:p>
            <a:endParaRPr/>
          </a:p>
        </p:txBody>
      </p:sp>
      <p:sp>
        <p:nvSpPr>
          <p:cNvPr id="48" name="Google Shape;48;p13"/>
          <p:cNvSpPr txBox="1">
            <a:spLocks noGrp="1"/>
          </p:cNvSpPr>
          <p:nvPr>
            <p:ph type="subTitle" idx="2"/>
          </p:nvPr>
        </p:nvSpPr>
        <p:spPr>
          <a:xfrm>
            <a:off x="6167400" y="1304893"/>
            <a:ext cx="2743500" cy="461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2pPr>
            <a:lvl3pPr lvl="2"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3pPr>
            <a:lvl4pPr lvl="3"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4pPr>
            <a:lvl5pPr lvl="4"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5pPr>
            <a:lvl6pPr lvl="5"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6pPr>
            <a:lvl7pPr lvl="6"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7pPr>
            <a:lvl8pPr lvl="7"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8pPr>
            <a:lvl9pPr lvl="8"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9pPr>
          </a:lstStyle>
          <a:p>
            <a:endParaRPr/>
          </a:p>
        </p:txBody>
      </p:sp>
      <p:sp>
        <p:nvSpPr>
          <p:cNvPr id="49" name="Google Shape;49;p13"/>
          <p:cNvSpPr txBox="1">
            <a:spLocks noGrp="1"/>
          </p:cNvSpPr>
          <p:nvPr>
            <p:ph type="subTitle" idx="3"/>
          </p:nvPr>
        </p:nvSpPr>
        <p:spPr>
          <a:xfrm>
            <a:off x="6167400" y="2381186"/>
            <a:ext cx="2743500" cy="461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2pPr>
            <a:lvl3pPr lvl="2"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3pPr>
            <a:lvl4pPr lvl="3"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4pPr>
            <a:lvl5pPr lvl="4"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5pPr>
            <a:lvl6pPr lvl="5"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6pPr>
            <a:lvl7pPr lvl="6"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7pPr>
            <a:lvl8pPr lvl="7"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8pPr>
            <a:lvl9pPr lvl="8"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9pPr>
          </a:lstStyle>
          <a:p>
            <a:endParaRPr/>
          </a:p>
        </p:txBody>
      </p:sp>
      <p:sp>
        <p:nvSpPr>
          <p:cNvPr id="50" name="Google Shape;50;p13"/>
          <p:cNvSpPr txBox="1">
            <a:spLocks noGrp="1"/>
          </p:cNvSpPr>
          <p:nvPr>
            <p:ph type="subTitle" idx="4"/>
          </p:nvPr>
        </p:nvSpPr>
        <p:spPr>
          <a:xfrm>
            <a:off x="6167400" y="3995625"/>
            <a:ext cx="2743500" cy="461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2pPr>
            <a:lvl3pPr lvl="2"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3pPr>
            <a:lvl4pPr lvl="3"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4pPr>
            <a:lvl5pPr lvl="4"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5pPr>
            <a:lvl6pPr lvl="5"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6pPr>
            <a:lvl7pPr lvl="6"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7pPr>
            <a:lvl8pPr lvl="7"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8pPr>
            <a:lvl9pPr lvl="8"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9pPr>
          </a:lstStyle>
          <a:p>
            <a:endParaRPr/>
          </a:p>
        </p:txBody>
      </p:sp>
      <p:sp>
        <p:nvSpPr>
          <p:cNvPr id="51" name="Google Shape;51;p13"/>
          <p:cNvSpPr txBox="1">
            <a:spLocks noGrp="1"/>
          </p:cNvSpPr>
          <p:nvPr>
            <p:ph type="subTitle" idx="5"/>
          </p:nvPr>
        </p:nvSpPr>
        <p:spPr>
          <a:xfrm>
            <a:off x="6167400" y="3457479"/>
            <a:ext cx="2743500" cy="461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2pPr>
            <a:lvl3pPr lvl="2"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3pPr>
            <a:lvl4pPr lvl="3"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4pPr>
            <a:lvl5pPr lvl="4"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5pPr>
            <a:lvl6pPr lvl="5"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6pPr>
            <a:lvl7pPr lvl="6"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7pPr>
            <a:lvl8pPr lvl="7"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8pPr>
            <a:lvl9pPr lvl="8"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9pPr>
          </a:lstStyle>
          <a:p>
            <a:endParaRPr/>
          </a:p>
        </p:txBody>
      </p:sp>
      <p:sp>
        <p:nvSpPr>
          <p:cNvPr id="52" name="Google Shape;52;p13"/>
          <p:cNvSpPr txBox="1">
            <a:spLocks noGrp="1"/>
          </p:cNvSpPr>
          <p:nvPr>
            <p:ph type="subTitle" idx="6"/>
          </p:nvPr>
        </p:nvSpPr>
        <p:spPr>
          <a:xfrm>
            <a:off x="6167400" y="1843039"/>
            <a:ext cx="2743500" cy="461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2pPr>
            <a:lvl3pPr lvl="2"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3pPr>
            <a:lvl4pPr lvl="3"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4pPr>
            <a:lvl5pPr lvl="4"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5pPr>
            <a:lvl6pPr lvl="5"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6pPr>
            <a:lvl7pPr lvl="6"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7pPr>
            <a:lvl8pPr lvl="7"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8pPr>
            <a:lvl9pPr lvl="8"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9pPr>
          </a:lstStyle>
          <a:p>
            <a:endParaRPr/>
          </a:p>
        </p:txBody>
      </p:sp>
      <p:sp>
        <p:nvSpPr>
          <p:cNvPr id="53" name="Google Shape;53;p13"/>
          <p:cNvSpPr txBox="1">
            <a:spLocks noGrp="1"/>
          </p:cNvSpPr>
          <p:nvPr>
            <p:ph type="subTitle" idx="7"/>
          </p:nvPr>
        </p:nvSpPr>
        <p:spPr>
          <a:xfrm>
            <a:off x="6167400" y="2919332"/>
            <a:ext cx="2743500" cy="461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2pPr>
            <a:lvl3pPr lvl="2"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3pPr>
            <a:lvl4pPr lvl="3"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4pPr>
            <a:lvl5pPr lvl="4"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5pPr>
            <a:lvl6pPr lvl="5"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6pPr>
            <a:lvl7pPr lvl="6"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7pPr>
            <a:lvl8pPr lvl="7"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8pPr>
            <a:lvl9pPr lvl="8" algn="ctr">
              <a:lnSpc>
                <a:spcPct val="100000"/>
              </a:lnSpc>
              <a:spcBef>
                <a:spcPts val="0"/>
              </a:spcBef>
              <a:spcAft>
                <a:spcPts val="0"/>
              </a:spcAft>
              <a:buSzPts val="1400"/>
              <a:buFont typeface="Space Grotesk Medium"/>
              <a:buNone/>
              <a:defRPr>
                <a:latin typeface="Space Grotesk Medium"/>
                <a:ea typeface="Space Grotesk Medium"/>
                <a:cs typeface="Space Grotesk Medium"/>
                <a:sym typeface="Space Grotesk Medium"/>
              </a:defRPr>
            </a:lvl9pPr>
          </a:lstStyle>
          <a:p>
            <a:endParaRPr/>
          </a:p>
        </p:txBody>
      </p:sp>
      <p:sp>
        <p:nvSpPr>
          <p:cNvPr id="54" name="Google Shape;54;p13"/>
          <p:cNvSpPr txBox="1">
            <a:spLocks noGrp="1"/>
          </p:cNvSpPr>
          <p:nvPr>
            <p:ph type="title" idx="8" hasCustomPrompt="1"/>
          </p:nvPr>
        </p:nvSpPr>
        <p:spPr>
          <a:xfrm>
            <a:off x="5301600" y="2381187"/>
            <a:ext cx="865800" cy="461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18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5" name="Google Shape;55;p13"/>
          <p:cNvSpPr txBox="1">
            <a:spLocks noGrp="1"/>
          </p:cNvSpPr>
          <p:nvPr>
            <p:ph type="title" idx="9" hasCustomPrompt="1"/>
          </p:nvPr>
        </p:nvSpPr>
        <p:spPr>
          <a:xfrm>
            <a:off x="5301600" y="1304893"/>
            <a:ext cx="865800" cy="461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18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6" name="Google Shape;56;p13"/>
          <p:cNvSpPr txBox="1">
            <a:spLocks noGrp="1"/>
          </p:cNvSpPr>
          <p:nvPr>
            <p:ph type="title" idx="13" hasCustomPrompt="1"/>
          </p:nvPr>
        </p:nvSpPr>
        <p:spPr>
          <a:xfrm>
            <a:off x="5301600" y="2919333"/>
            <a:ext cx="865800" cy="461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18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 name="Google Shape;57;p13"/>
          <p:cNvSpPr txBox="1">
            <a:spLocks noGrp="1"/>
          </p:cNvSpPr>
          <p:nvPr>
            <p:ph type="title" idx="14" hasCustomPrompt="1"/>
          </p:nvPr>
        </p:nvSpPr>
        <p:spPr>
          <a:xfrm>
            <a:off x="5301600" y="3457480"/>
            <a:ext cx="865800" cy="461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18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8" name="Google Shape;58;p13"/>
          <p:cNvSpPr txBox="1">
            <a:spLocks noGrp="1"/>
          </p:cNvSpPr>
          <p:nvPr>
            <p:ph type="title" idx="15" hasCustomPrompt="1"/>
          </p:nvPr>
        </p:nvSpPr>
        <p:spPr>
          <a:xfrm>
            <a:off x="5301600" y="766747"/>
            <a:ext cx="865800" cy="461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18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9" name="Google Shape;59;p13"/>
          <p:cNvSpPr txBox="1">
            <a:spLocks noGrp="1"/>
          </p:cNvSpPr>
          <p:nvPr>
            <p:ph type="title" idx="16" hasCustomPrompt="1"/>
          </p:nvPr>
        </p:nvSpPr>
        <p:spPr>
          <a:xfrm>
            <a:off x="5301600" y="1843040"/>
            <a:ext cx="865800" cy="461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1800">
                <a:solidFill>
                  <a:schemeClr val="dk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0" name="Google Shape;60;p13"/>
          <p:cNvSpPr txBox="1">
            <a:spLocks noGrp="1"/>
          </p:cNvSpPr>
          <p:nvPr>
            <p:ph type="title" idx="17" hasCustomPrompt="1"/>
          </p:nvPr>
        </p:nvSpPr>
        <p:spPr>
          <a:xfrm>
            <a:off x="5301600" y="3995626"/>
            <a:ext cx="865800" cy="461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18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1" name="Google Shape;61;p13"/>
          <p:cNvSpPr txBox="1">
            <a:spLocks noGrp="1"/>
          </p:cNvSpPr>
          <p:nvPr>
            <p:ph type="subTitle" idx="18"/>
          </p:nvPr>
        </p:nvSpPr>
        <p:spPr>
          <a:xfrm>
            <a:off x="6167400" y="228600"/>
            <a:ext cx="2748000" cy="4617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2000"/>
              <a:buFont typeface="Space Grotesk Medium"/>
              <a:buNone/>
              <a:defRPr sz="1800">
                <a:solidFill>
                  <a:schemeClr val="dk2"/>
                </a:solidFill>
                <a:latin typeface="Space Grotesk Medium"/>
                <a:ea typeface="Space Grotesk Medium"/>
                <a:cs typeface="Space Grotesk Medium"/>
                <a:sym typeface="Space Grotesk Medium"/>
              </a:defRPr>
            </a:lvl1pPr>
            <a:lvl2pPr lvl="1"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2pPr>
            <a:lvl3pPr lvl="2"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3pPr>
            <a:lvl4pPr lvl="3"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4pPr>
            <a:lvl5pPr lvl="4"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5pPr>
            <a:lvl6pPr lvl="5"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6pPr>
            <a:lvl7pPr lvl="6"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7pPr>
            <a:lvl8pPr lvl="7"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8pPr>
            <a:lvl9pPr lvl="8" algn="r">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9pPr>
          </a:lstStyle>
          <a:p>
            <a:endParaRPr/>
          </a:p>
        </p:txBody>
      </p:sp>
      <p:sp>
        <p:nvSpPr>
          <p:cNvPr id="62" name="Google Shape;62;p13"/>
          <p:cNvSpPr txBox="1">
            <a:spLocks noGrp="1"/>
          </p:cNvSpPr>
          <p:nvPr>
            <p:ph type="title" idx="19" hasCustomPrompt="1"/>
          </p:nvPr>
        </p:nvSpPr>
        <p:spPr>
          <a:xfrm>
            <a:off x="5301600" y="228600"/>
            <a:ext cx="865800" cy="461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18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3"/>
          <p:cNvSpPr>
            <a:spLocks noGrp="1"/>
          </p:cNvSpPr>
          <p:nvPr>
            <p:ph type="pic" idx="20"/>
          </p:nvPr>
        </p:nvSpPr>
        <p:spPr>
          <a:xfrm>
            <a:off x="200" y="0"/>
            <a:ext cx="4120800" cy="5143500"/>
          </a:xfrm>
          <a:prstGeom prst="rect">
            <a:avLst/>
          </a:prstGeom>
          <a:noFill/>
          <a:ln>
            <a:noFill/>
          </a:ln>
        </p:spPr>
        <p:txBody>
          <a:bodyPr/>
          <a:lstStyle/>
          <a:p>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67"/>
        <p:cNvGrpSpPr/>
        <p:nvPr/>
      </p:nvGrpSpPr>
      <p:grpSpPr>
        <a:xfrm>
          <a:off x="0" y="0"/>
          <a:ext cx="0" cy="0"/>
          <a:chOff x="0" y="0"/>
          <a:chExt cx="0" cy="0"/>
        </a:xfrm>
      </p:grpSpPr>
      <p:sp>
        <p:nvSpPr>
          <p:cNvPr id="68" name="Google Shape;68;p15"/>
          <p:cNvSpPr>
            <a:spLocks noGrp="1"/>
          </p:cNvSpPr>
          <p:nvPr>
            <p:ph type="pic" idx="2"/>
          </p:nvPr>
        </p:nvSpPr>
        <p:spPr>
          <a:xfrm>
            <a:off x="0" y="0"/>
            <a:ext cx="9144000" cy="5143500"/>
          </a:xfrm>
          <a:prstGeom prst="rect">
            <a:avLst/>
          </a:prstGeom>
          <a:noFill/>
          <a:ln>
            <a:noFill/>
          </a:ln>
        </p:spPr>
        <p:txBody>
          <a:bodyPr/>
          <a:lstStyle/>
          <a:p>
            <a:endParaRPr lang="zh-TW" altLang="en-US"/>
          </a:p>
        </p:txBody>
      </p:sp>
      <p:sp>
        <p:nvSpPr>
          <p:cNvPr id="69" name="Google Shape;69;p15"/>
          <p:cNvSpPr txBox="1">
            <a:spLocks noGrp="1"/>
          </p:cNvSpPr>
          <p:nvPr>
            <p:ph type="title"/>
          </p:nvPr>
        </p:nvSpPr>
        <p:spPr>
          <a:xfrm>
            <a:off x="228600" y="228595"/>
            <a:ext cx="3201600" cy="9852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0" name="Google Shape;70;p15"/>
          <p:cNvSpPr txBox="1">
            <a:spLocks noGrp="1"/>
          </p:cNvSpPr>
          <p:nvPr>
            <p:ph type="subTitle" idx="1"/>
          </p:nvPr>
        </p:nvSpPr>
        <p:spPr>
          <a:xfrm>
            <a:off x="3995400" y="228595"/>
            <a:ext cx="4920300" cy="12930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28450" y="228602"/>
            <a:ext cx="8687100" cy="5760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3" name="Google Shape;73;p16"/>
          <p:cNvSpPr txBox="1">
            <a:spLocks noGrp="1"/>
          </p:cNvSpPr>
          <p:nvPr>
            <p:ph type="subTitle" idx="1"/>
          </p:nvPr>
        </p:nvSpPr>
        <p:spPr>
          <a:xfrm>
            <a:off x="2517450" y="1184738"/>
            <a:ext cx="59271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16"/>
          <p:cNvSpPr txBox="1">
            <a:spLocks noGrp="1"/>
          </p:cNvSpPr>
          <p:nvPr>
            <p:ph type="subTitle" idx="2"/>
          </p:nvPr>
        </p:nvSpPr>
        <p:spPr>
          <a:xfrm>
            <a:off x="228450" y="1184738"/>
            <a:ext cx="22890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2pPr>
            <a:lvl3pPr lvl="2"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3pPr>
            <a:lvl4pPr lvl="3"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4pPr>
            <a:lvl5pPr lvl="4"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5pPr>
            <a:lvl6pPr lvl="5"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6pPr>
            <a:lvl7pPr lvl="6"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7pPr>
            <a:lvl8pPr lvl="7"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8pPr>
            <a:lvl9pPr lvl="8"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9pPr>
          </a:lstStyle>
          <a:p>
            <a:endParaRPr/>
          </a:p>
        </p:txBody>
      </p:sp>
      <p:sp>
        <p:nvSpPr>
          <p:cNvPr id="75" name="Google Shape;75;p16"/>
          <p:cNvSpPr txBox="1">
            <a:spLocks noGrp="1"/>
          </p:cNvSpPr>
          <p:nvPr>
            <p:ph type="subTitle" idx="3"/>
          </p:nvPr>
        </p:nvSpPr>
        <p:spPr>
          <a:xfrm>
            <a:off x="2517450" y="2490450"/>
            <a:ext cx="59271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6" name="Google Shape;76;p16"/>
          <p:cNvSpPr txBox="1">
            <a:spLocks noGrp="1"/>
          </p:cNvSpPr>
          <p:nvPr>
            <p:ph type="subTitle" idx="4"/>
          </p:nvPr>
        </p:nvSpPr>
        <p:spPr>
          <a:xfrm>
            <a:off x="228450" y="2490450"/>
            <a:ext cx="22890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2pPr>
            <a:lvl3pPr lvl="2"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3pPr>
            <a:lvl4pPr lvl="3"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4pPr>
            <a:lvl5pPr lvl="4"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5pPr>
            <a:lvl6pPr lvl="5"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6pPr>
            <a:lvl7pPr lvl="6"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7pPr>
            <a:lvl8pPr lvl="7"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8pPr>
            <a:lvl9pPr lvl="8"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9pPr>
          </a:lstStyle>
          <a:p>
            <a:endParaRPr/>
          </a:p>
        </p:txBody>
      </p:sp>
      <p:sp>
        <p:nvSpPr>
          <p:cNvPr id="77" name="Google Shape;77;p16"/>
          <p:cNvSpPr txBox="1">
            <a:spLocks noGrp="1"/>
          </p:cNvSpPr>
          <p:nvPr>
            <p:ph type="subTitle" idx="5"/>
          </p:nvPr>
        </p:nvSpPr>
        <p:spPr>
          <a:xfrm>
            <a:off x="2517450" y="3796175"/>
            <a:ext cx="59271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8" name="Google Shape;78;p16"/>
          <p:cNvSpPr txBox="1">
            <a:spLocks noGrp="1"/>
          </p:cNvSpPr>
          <p:nvPr>
            <p:ph type="subTitle" idx="6"/>
          </p:nvPr>
        </p:nvSpPr>
        <p:spPr>
          <a:xfrm>
            <a:off x="228450" y="3796163"/>
            <a:ext cx="22890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2pPr>
            <a:lvl3pPr lvl="2"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3pPr>
            <a:lvl4pPr lvl="3"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4pPr>
            <a:lvl5pPr lvl="4"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5pPr>
            <a:lvl6pPr lvl="5"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6pPr>
            <a:lvl7pPr lvl="6"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7pPr>
            <a:lvl8pPr lvl="7"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8pPr>
            <a:lvl9pPr lvl="8"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342900" y="4767263"/>
            <a:ext cx="1600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2343150" y="4767263"/>
            <a:ext cx="21717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4914900" y="4767263"/>
            <a:ext cx="16002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8600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a:spLocks noGrp="1"/>
          </p:cNvSpPr>
          <p:nvPr>
            <p:ph type="pic" idx="2"/>
          </p:nvPr>
        </p:nvSpPr>
        <p:spPr>
          <a:xfrm flipH="1">
            <a:off x="3" y="0"/>
            <a:ext cx="9144000" cy="5143500"/>
          </a:xfrm>
          <a:prstGeom prst="rect">
            <a:avLst/>
          </a:prstGeom>
          <a:noFill/>
          <a:ln>
            <a:noFill/>
          </a:ln>
        </p:spPr>
        <p:txBody>
          <a:bodyPr/>
          <a:lstStyle/>
          <a:p>
            <a:endParaRPr lang="zh-TW" altLang="en-US"/>
          </a:p>
        </p:txBody>
      </p:sp>
      <p:sp>
        <p:nvSpPr>
          <p:cNvPr id="14" name="Google Shape;14;p3"/>
          <p:cNvSpPr txBox="1">
            <a:spLocks noGrp="1"/>
          </p:cNvSpPr>
          <p:nvPr>
            <p:ph type="title"/>
          </p:nvPr>
        </p:nvSpPr>
        <p:spPr>
          <a:xfrm flipH="1">
            <a:off x="228650" y="1621525"/>
            <a:ext cx="4411500" cy="18288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200"/>
              <a:buNone/>
              <a:defRPr sz="3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3" hasCustomPrompt="1"/>
          </p:nvPr>
        </p:nvSpPr>
        <p:spPr>
          <a:xfrm flipH="1">
            <a:off x="228600" y="3816096"/>
            <a:ext cx="1268400" cy="877200"/>
          </a:xfrm>
          <a:prstGeom prst="rect">
            <a:avLst/>
          </a:prstGeom>
          <a:noFill/>
        </p:spPr>
        <p:txBody>
          <a:bodyPr spcFirstLastPara="1" wrap="square" lIns="91425" tIns="91425" rIns="91425" bIns="91425" anchor="ctr" anchorCtr="0">
            <a:noAutofit/>
          </a:bodyPr>
          <a:lstStyle>
            <a:lvl1pPr lvl="0">
              <a:spcBef>
                <a:spcPts val="0"/>
              </a:spcBef>
              <a:spcAft>
                <a:spcPts val="0"/>
              </a:spcAft>
              <a:buSzPts val="6000"/>
              <a:buNone/>
              <a:defRPr sz="4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18" name="Google Shape;18;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Darker Grotesque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a:spLocks noGrp="1"/>
          </p:cNvSpPr>
          <p:nvPr>
            <p:ph type="pic" idx="2"/>
          </p:nvPr>
        </p:nvSpPr>
        <p:spPr>
          <a:xfrm>
            <a:off x="200" y="0"/>
            <a:ext cx="3483000" cy="5143500"/>
          </a:xfrm>
          <a:prstGeom prst="rect">
            <a:avLst/>
          </a:prstGeom>
          <a:noFill/>
          <a:ln>
            <a:noFill/>
          </a:ln>
        </p:spPr>
        <p:txBody>
          <a:bodyPr/>
          <a:lstStyle/>
          <a:p>
            <a:endParaRPr lang="zh-TW" altLang="en-US"/>
          </a:p>
        </p:txBody>
      </p:sp>
      <p:sp>
        <p:nvSpPr>
          <p:cNvPr id="21" name="Google Shape;21;p5"/>
          <p:cNvSpPr txBox="1">
            <a:spLocks noGrp="1"/>
          </p:cNvSpPr>
          <p:nvPr>
            <p:ph type="title"/>
          </p:nvPr>
        </p:nvSpPr>
        <p:spPr>
          <a:xfrm>
            <a:off x="228600" y="3945225"/>
            <a:ext cx="2841000" cy="9852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2" name="Google Shape;22;p5"/>
          <p:cNvSpPr txBox="1">
            <a:spLocks noGrp="1"/>
          </p:cNvSpPr>
          <p:nvPr>
            <p:ph type="subTitle" idx="1"/>
          </p:nvPr>
        </p:nvSpPr>
        <p:spPr>
          <a:xfrm>
            <a:off x="4093873" y="1595389"/>
            <a:ext cx="2248500" cy="147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5"/>
          <p:cNvSpPr txBox="1">
            <a:spLocks noGrp="1"/>
          </p:cNvSpPr>
          <p:nvPr>
            <p:ph type="subTitle" idx="3"/>
          </p:nvPr>
        </p:nvSpPr>
        <p:spPr>
          <a:xfrm>
            <a:off x="4093800" y="932688"/>
            <a:ext cx="2248500" cy="738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2pPr>
            <a:lvl3pPr lvl="2"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3pPr>
            <a:lvl4pPr lvl="3"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4pPr>
            <a:lvl5pPr lvl="4"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5pPr>
            <a:lvl6pPr lvl="5"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6pPr>
            <a:lvl7pPr lvl="6"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7pPr>
            <a:lvl8pPr lvl="7"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8pPr>
            <a:lvl9pPr lvl="8"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9pPr>
          </a:lstStyle>
          <a:p>
            <a:endParaRPr/>
          </a:p>
        </p:txBody>
      </p:sp>
      <p:sp>
        <p:nvSpPr>
          <p:cNvPr id="24" name="Google Shape;24;p5"/>
          <p:cNvSpPr txBox="1">
            <a:spLocks noGrp="1"/>
          </p:cNvSpPr>
          <p:nvPr>
            <p:ph type="subTitle" idx="4"/>
          </p:nvPr>
        </p:nvSpPr>
        <p:spPr>
          <a:xfrm>
            <a:off x="6666890" y="1595382"/>
            <a:ext cx="2248500" cy="147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5"/>
          </p:nvPr>
        </p:nvSpPr>
        <p:spPr>
          <a:xfrm>
            <a:off x="6666794" y="932688"/>
            <a:ext cx="2248500" cy="738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Space Grotesk Medium"/>
              <a:buNone/>
              <a:defRPr sz="1800">
                <a:solidFill>
                  <a:schemeClr val="dk2"/>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2pPr>
            <a:lvl3pPr lvl="2"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3pPr>
            <a:lvl4pPr lvl="3"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4pPr>
            <a:lvl5pPr lvl="4"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5pPr>
            <a:lvl6pPr lvl="5"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6pPr>
            <a:lvl7pPr lvl="6"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7pPr>
            <a:lvl8pPr lvl="7"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8pPr>
            <a:lvl9pPr lvl="8" algn="ctr">
              <a:lnSpc>
                <a:spcPct val="100000"/>
              </a:lnSpc>
              <a:spcBef>
                <a:spcPts val="0"/>
              </a:spcBef>
              <a:spcAft>
                <a:spcPts val="0"/>
              </a:spcAft>
              <a:buSzPts val="2400"/>
              <a:buFont typeface="Space Grotesk Medium"/>
              <a:buNone/>
              <a:defRPr sz="2400">
                <a:latin typeface="Space Grotesk Medium"/>
                <a:ea typeface="Space Grotesk Medium"/>
                <a:cs typeface="Space Grotesk Medium"/>
                <a:sym typeface="Space Grotesk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228600" y="228600"/>
            <a:ext cx="8686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28600" y="228600"/>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0" name="Google Shape;30;p7"/>
          <p:cNvSpPr txBox="1">
            <a:spLocks noGrp="1"/>
          </p:cNvSpPr>
          <p:nvPr>
            <p:ph type="body" idx="1"/>
          </p:nvPr>
        </p:nvSpPr>
        <p:spPr>
          <a:xfrm>
            <a:off x="1609625" y="2066125"/>
            <a:ext cx="3824100" cy="253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1" name="Google Shape;31;p7"/>
          <p:cNvSpPr>
            <a:spLocks noGrp="1"/>
          </p:cNvSpPr>
          <p:nvPr>
            <p:ph type="pic" idx="2"/>
          </p:nvPr>
        </p:nvSpPr>
        <p:spPr>
          <a:xfrm>
            <a:off x="5715849" y="0"/>
            <a:ext cx="34281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 name="Google Shape;36;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7" name="Google Shape;37;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a:spLocks noGrp="1"/>
          </p:cNvSpPr>
          <p:nvPr>
            <p:ph type="pic" idx="2"/>
          </p:nvPr>
        </p:nvSpPr>
        <p:spPr>
          <a:xfrm flipH="1">
            <a:off x="3" y="0"/>
            <a:ext cx="9144000" cy="5143500"/>
          </a:xfrm>
          <a:prstGeom prst="rect">
            <a:avLst/>
          </a:prstGeom>
          <a:noFill/>
          <a:ln>
            <a:noFill/>
          </a:ln>
        </p:spPr>
        <p:txBody>
          <a:bodyPr/>
          <a:lstStyle/>
          <a:p>
            <a:endParaRPr lang="zh-TW" altLang="en-US"/>
          </a:p>
        </p:txBody>
      </p:sp>
      <p:sp>
        <p:nvSpPr>
          <p:cNvPr id="40" name="Google Shape;40;p10"/>
          <p:cNvSpPr txBox="1">
            <a:spLocks noGrp="1"/>
          </p:cNvSpPr>
          <p:nvPr>
            <p:ph type="title"/>
          </p:nvPr>
        </p:nvSpPr>
        <p:spPr>
          <a:xfrm>
            <a:off x="228600" y="3437400"/>
            <a:ext cx="3658500" cy="1706100"/>
          </a:xfrm>
          <a:prstGeom prst="rect">
            <a:avLst/>
          </a:prstGeom>
          <a:solidFill>
            <a:srgbClr val="453937">
              <a:alpha val="54430"/>
            </a:srgbClr>
          </a:solidFill>
          <a:ln>
            <a:noFill/>
          </a:ln>
        </p:spPr>
        <p:txBody>
          <a:bodyPr spcFirstLastPara="1" wrap="square" lIns="91425" tIns="91425" rIns="91425" bIns="91425" anchor="t" anchorCtr="0">
            <a:noAutofit/>
          </a:bodyPr>
          <a:lstStyle>
            <a:lvl1pPr lvl="0" rtl="0">
              <a:spcBef>
                <a:spcPts val="0"/>
              </a:spcBef>
              <a:spcAft>
                <a:spcPts val="0"/>
              </a:spcAft>
              <a:buSzPts val="2600"/>
              <a:buNone/>
              <a:defRPr sz="14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pace Grotesk Medium"/>
              <a:buNone/>
              <a:defRPr sz="2600">
                <a:solidFill>
                  <a:schemeClr val="dk1"/>
                </a:solidFill>
                <a:latin typeface="Space Grotesk Medium"/>
                <a:ea typeface="Space Grotesk Medium"/>
                <a:cs typeface="Space Grotesk Medium"/>
                <a:sym typeface="Space Grotesk Medium"/>
              </a:defRPr>
            </a:lvl1pPr>
            <a:lvl2pPr lvl="1" rtl="0">
              <a:spcBef>
                <a:spcPts val="0"/>
              </a:spcBef>
              <a:spcAft>
                <a:spcPts val="0"/>
              </a:spcAft>
              <a:buClr>
                <a:schemeClr val="dk1"/>
              </a:buClr>
              <a:buSzPts val="2600"/>
              <a:buFont typeface="Space Grotesk Medium"/>
              <a:buNone/>
              <a:defRPr sz="2600">
                <a:solidFill>
                  <a:schemeClr val="dk1"/>
                </a:solidFill>
                <a:latin typeface="Space Grotesk Medium"/>
                <a:ea typeface="Space Grotesk Medium"/>
                <a:cs typeface="Space Grotesk Medium"/>
                <a:sym typeface="Space Grotesk Medium"/>
              </a:defRPr>
            </a:lvl2pPr>
            <a:lvl3pPr lvl="2" rtl="0">
              <a:spcBef>
                <a:spcPts val="0"/>
              </a:spcBef>
              <a:spcAft>
                <a:spcPts val="0"/>
              </a:spcAft>
              <a:buClr>
                <a:schemeClr val="dk1"/>
              </a:buClr>
              <a:buSzPts val="2600"/>
              <a:buFont typeface="Space Grotesk Medium"/>
              <a:buNone/>
              <a:defRPr sz="2600">
                <a:solidFill>
                  <a:schemeClr val="dk1"/>
                </a:solidFill>
                <a:latin typeface="Space Grotesk Medium"/>
                <a:ea typeface="Space Grotesk Medium"/>
                <a:cs typeface="Space Grotesk Medium"/>
                <a:sym typeface="Space Grotesk Medium"/>
              </a:defRPr>
            </a:lvl3pPr>
            <a:lvl4pPr lvl="3" rtl="0">
              <a:spcBef>
                <a:spcPts val="0"/>
              </a:spcBef>
              <a:spcAft>
                <a:spcPts val="0"/>
              </a:spcAft>
              <a:buClr>
                <a:schemeClr val="dk1"/>
              </a:buClr>
              <a:buSzPts val="2600"/>
              <a:buFont typeface="Space Grotesk Medium"/>
              <a:buNone/>
              <a:defRPr sz="2600">
                <a:solidFill>
                  <a:schemeClr val="dk1"/>
                </a:solidFill>
                <a:latin typeface="Space Grotesk Medium"/>
                <a:ea typeface="Space Grotesk Medium"/>
                <a:cs typeface="Space Grotesk Medium"/>
                <a:sym typeface="Space Grotesk Medium"/>
              </a:defRPr>
            </a:lvl4pPr>
            <a:lvl5pPr lvl="4" rtl="0">
              <a:spcBef>
                <a:spcPts val="0"/>
              </a:spcBef>
              <a:spcAft>
                <a:spcPts val="0"/>
              </a:spcAft>
              <a:buClr>
                <a:schemeClr val="dk1"/>
              </a:buClr>
              <a:buSzPts val="2600"/>
              <a:buFont typeface="Space Grotesk Medium"/>
              <a:buNone/>
              <a:defRPr sz="2600">
                <a:solidFill>
                  <a:schemeClr val="dk1"/>
                </a:solidFill>
                <a:latin typeface="Space Grotesk Medium"/>
                <a:ea typeface="Space Grotesk Medium"/>
                <a:cs typeface="Space Grotesk Medium"/>
                <a:sym typeface="Space Grotesk Medium"/>
              </a:defRPr>
            </a:lvl5pPr>
            <a:lvl6pPr lvl="5" rtl="0">
              <a:spcBef>
                <a:spcPts val="0"/>
              </a:spcBef>
              <a:spcAft>
                <a:spcPts val="0"/>
              </a:spcAft>
              <a:buClr>
                <a:schemeClr val="dk1"/>
              </a:buClr>
              <a:buSzPts val="2600"/>
              <a:buFont typeface="Space Grotesk Medium"/>
              <a:buNone/>
              <a:defRPr sz="2600">
                <a:solidFill>
                  <a:schemeClr val="dk1"/>
                </a:solidFill>
                <a:latin typeface="Space Grotesk Medium"/>
                <a:ea typeface="Space Grotesk Medium"/>
                <a:cs typeface="Space Grotesk Medium"/>
                <a:sym typeface="Space Grotesk Medium"/>
              </a:defRPr>
            </a:lvl6pPr>
            <a:lvl7pPr lvl="6" rtl="0">
              <a:spcBef>
                <a:spcPts val="0"/>
              </a:spcBef>
              <a:spcAft>
                <a:spcPts val="0"/>
              </a:spcAft>
              <a:buClr>
                <a:schemeClr val="dk1"/>
              </a:buClr>
              <a:buSzPts val="2600"/>
              <a:buFont typeface="Space Grotesk Medium"/>
              <a:buNone/>
              <a:defRPr sz="2600">
                <a:solidFill>
                  <a:schemeClr val="dk1"/>
                </a:solidFill>
                <a:latin typeface="Space Grotesk Medium"/>
                <a:ea typeface="Space Grotesk Medium"/>
                <a:cs typeface="Space Grotesk Medium"/>
                <a:sym typeface="Space Grotesk Medium"/>
              </a:defRPr>
            </a:lvl7pPr>
            <a:lvl8pPr lvl="7" rtl="0">
              <a:spcBef>
                <a:spcPts val="0"/>
              </a:spcBef>
              <a:spcAft>
                <a:spcPts val="0"/>
              </a:spcAft>
              <a:buClr>
                <a:schemeClr val="dk1"/>
              </a:buClr>
              <a:buSzPts val="2600"/>
              <a:buFont typeface="Space Grotesk Medium"/>
              <a:buNone/>
              <a:defRPr sz="2600">
                <a:solidFill>
                  <a:schemeClr val="dk1"/>
                </a:solidFill>
                <a:latin typeface="Space Grotesk Medium"/>
                <a:ea typeface="Space Grotesk Medium"/>
                <a:cs typeface="Space Grotesk Medium"/>
                <a:sym typeface="Space Grotesk Medium"/>
              </a:defRPr>
            </a:lvl8pPr>
            <a:lvl9pPr lvl="8" rtl="0">
              <a:spcBef>
                <a:spcPts val="0"/>
              </a:spcBef>
              <a:spcAft>
                <a:spcPts val="0"/>
              </a:spcAft>
              <a:buClr>
                <a:schemeClr val="dk1"/>
              </a:buClr>
              <a:buSzPts val="2600"/>
              <a:buFont typeface="Space Grotesk Medium"/>
              <a:buNone/>
              <a:defRPr sz="2600">
                <a:solidFill>
                  <a:schemeClr val="dk1"/>
                </a:solidFill>
                <a:latin typeface="Space Grotesk Medium"/>
                <a:ea typeface="Space Grotesk Medium"/>
                <a:cs typeface="Space Grotesk Medium"/>
                <a:sym typeface="Space Grotesk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1" r:id="rId12"/>
    <p:sldLayoutId id="2147483662" r:id="rId13"/>
    <p:sldLayoutId id="2147483666" r:id="rId14"/>
    <p:sldLayoutId id="2147483667" r:id="rId15"/>
    <p:sldLayoutId id="214748367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33.jpe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37_CC73CA85.xm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gif"/></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hyperlink" Target="https://www.bluemountains.org.au/documents/bushfires/final-report-of-the-nsw-bushfire-inquiry-31jul20.pdf" TargetMode="External"/><Relationship Id="rId3" Type="http://schemas.openxmlformats.org/officeDocument/2006/relationships/hyperlink" Target="https://www.alberta.ca/alberta-wildfire" TargetMode="External"/><Relationship Id="rId7" Type="http://schemas.openxmlformats.org/officeDocument/2006/relationships/hyperlink" Target="https://firms.modaps.eosdis.nasa.gov/"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doi.org/10.1139/cjfr-2024-0099" TargetMode="External"/><Relationship Id="rId5" Type="http://schemas.openxmlformats.org/officeDocument/2006/relationships/hyperlink" Target="https://www2.gov.bc.ca/gov/content/safety/wildfire-status" TargetMode="External"/><Relationship Id="rId10" Type="http://schemas.openxmlformats.org/officeDocument/2006/relationships/hyperlink" Target="https://www.fire.ca.gov/" TargetMode="External"/><Relationship Id="rId4" Type="http://schemas.openxmlformats.org/officeDocument/2006/relationships/hyperlink" Target="https://www2.gov.bc.ca/assets/gov/public-safety-and-emergency-services/public-safety/fire-safety/fire-reporting/office_of_the_fire_commissioner_2021_annual_report.pdf" TargetMode="External"/><Relationship Id="rId9" Type="http://schemas.openxmlformats.org/officeDocument/2006/relationships/hyperlink" Target="https://doi.org/10.2760/57108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10.png"/><Relationship Id="rId21" Type="http://schemas.openxmlformats.org/officeDocument/2006/relationships/image" Target="../media/image27.pn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4.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42.pn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11.svg"/><Relationship Id="rId9" Type="http://schemas.openxmlformats.org/officeDocument/2006/relationships/image" Target="../media/image15.png"/><Relationship Id="rId1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6" title="wildfire-its-consequences-nature.jpg"/>
          <p:cNvPicPr preferRelativeResize="0">
            <a:picLocks noGrp="1"/>
          </p:cNvPicPr>
          <p:nvPr>
            <p:ph type="pic" idx="2"/>
          </p:nvPr>
        </p:nvPicPr>
        <p:blipFill rotWithShape="1">
          <a:blip r:embed="rId3">
            <a:alphaModFix/>
          </a:blip>
          <a:srcRect l="9820" t="26928" b="22348"/>
          <a:stretch/>
        </p:blipFill>
        <p:spPr>
          <a:xfrm>
            <a:off x="0" y="0"/>
            <a:ext cx="9144003" cy="5143501"/>
          </a:xfrm>
          <a:prstGeom prst="rect">
            <a:avLst/>
          </a:prstGeom>
        </p:spPr>
      </p:pic>
      <p:sp>
        <p:nvSpPr>
          <p:cNvPr id="122" name="Google Shape;122;p26"/>
          <p:cNvSpPr/>
          <p:nvPr/>
        </p:nvSpPr>
        <p:spPr>
          <a:xfrm>
            <a:off x="3540736" y="891972"/>
            <a:ext cx="5168354" cy="4251269"/>
          </a:xfrm>
          <a:prstGeom prst="round2SameRect">
            <a:avLst/>
          </a:prstGeom>
          <a:solidFill>
            <a:srgbClr val="453937">
              <a:alpha val="54000"/>
            </a:srgbClr>
          </a:solidFill>
          <a:ln>
            <a:noFill/>
          </a:ln>
          <a:effectLst>
            <a:outerShdw blurRad="214313"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lang="en-VN">
              <a:latin typeface="Hind"/>
              <a:ea typeface="Hind"/>
              <a:cs typeface="Hind"/>
              <a:sym typeface="Hind"/>
            </a:endParaRPr>
          </a:p>
        </p:txBody>
      </p:sp>
      <p:sp>
        <p:nvSpPr>
          <p:cNvPr id="123" name="Google Shape;123;p26"/>
          <p:cNvSpPr txBox="1">
            <a:spLocks noGrp="1"/>
          </p:cNvSpPr>
          <p:nvPr>
            <p:ph type="ctrTitle"/>
          </p:nvPr>
        </p:nvSpPr>
        <p:spPr>
          <a:xfrm>
            <a:off x="3701989" y="905228"/>
            <a:ext cx="5369442" cy="1139382"/>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t>WILDFIRE </a:t>
            </a:r>
            <a:r>
              <a:rPr lang="en-US" altLang="zh-TW"/>
              <a:t>EVENT</a:t>
            </a:r>
            <a:endParaRPr/>
          </a:p>
        </p:txBody>
      </p:sp>
      <p:graphicFrame>
        <p:nvGraphicFramePr>
          <p:cNvPr id="2" name="Table 1">
            <a:extLst>
              <a:ext uri="{FF2B5EF4-FFF2-40B4-BE49-F238E27FC236}">
                <a16:creationId xmlns:a16="http://schemas.microsoft.com/office/drawing/2014/main" id="{3CB5638E-C4A8-E6C2-CAA4-3FE152E7D1E5}"/>
              </a:ext>
            </a:extLst>
          </p:cNvPr>
          <p:cNvGraphicFramePr>
            <a:graphicFrameLocks noGrp="1"/>
          </p:cNvGraphicFramePr>
          <p:nvPr>
            <p:extLst>
              <p:ext uri="{D42A27DB-BD31-4B8C-83A1-F6EECF244321}">
                <p14:modId xmlns:p14="http://schemas.microsoft.com/office/powerpoint/2010/main" val="3093500591"/>
              </p:ext>
            </p:extLst>
          </p:nvPr>
        </p:nvGraphicFramePr>
        <p:xfrm>
          <a:off x="4830310" y="2637561"/>
          <a:ext cx="3600450" cy="1967869"/>
        </p:xfrm>
        <a:graphic>
          <a:graphicData uri="http://schemas.openxmlformats.org/drawingml/2006/table">
            <a:tbl>
              <a:tblPr firstRow="1" firstCol="1" bandRow="1">
                <a:tableStyleId>{F250A099-2F26-4F9C-97EE-93031D3645EC}</a:tableStyleId>
              </a:tblPr>
              <a:tblGrid>
                <a:gridCol w="1934845">
                  <a:extLst>
                    <a:ext uri="{9D8B030D-6E8A-4147-A177-3AD203B41FA5}">
                      <a16:colId xmlns:a16="http://schemas.microsoft.com/office/drawing/2014/main" val="3315091439"/>
                    </a:ext>
                  </a:extLst>
                </a:gridCol>
                <a:gridCol w="1665605">
                  <a:extLst>
                    <a:ext uri="{9D8B030D-6E8A-4147-A177-3AD203B41FA5}">
                      <a16:colId xmlns:a16="http://schemas.microsoft.com/office/drawing/2014/main" val="505307184"/>
                    </a:ext>
                  </a:extLst>
                </a:gridCol>
              </a:tblGrid>
              <a:tr h="238125">
                <a:tc>
                  <a:txBody>
                    <a:bodyPr/>
                    <a:lstStyle/>
                    <a:p>
                      <a:pPr algn="l">
                        <a:lnSpc>
                          <a:spcPct val="115000"/>
                        </a:lnSpc>
                        <a:spcAft>
                          <a:spcPts val="800"/>
                        </a:spcAft>
                        <a:buNone/>
                      </a:pPr>
                      <a:r>
                        <a:rPr lang="en-CA" sz="1400" b="1" kern="100">
                          <a:solidFill>
                            <a:schemeClr val="tx1"/>
                          </a:solidFill>
                          <a:effectLst/>
                          <a:latin typeface="Space Grotesk Medium"/>
                          <a:ea typeface="Calibri"/>
                          <a:cs typeface="Space Grotesk Medium"/>
                        </a:rPr>
                        <a:t>Presented by</a:t>
                      </a:r>
                      <a:endParaRPr lang="en-US" altLang="zh-TW" sz="1400" b="1" kern="100">
                        <a:solidFill>
                          <a:schemeClr val="tx1"/>
                        </a:solidFill>
                        <a:effectLst/>
                        <a:latin typeface="Space Grotesk Medium"/>
                        <a:ea typeface="Calibri"/>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lumMod val="50000"/>
                      </a:schemeClr>
                    </a:solidFill>
                  </a:tcPr>
                </a:tc>
                <a:tc>
                  <a:txBody>
                    <a:bodyPr/>
                    <a:lstStyle/>
                    <a:p>
                      <a:pPr algn="ctr">
                        <a:lnSpc>
                          <a:spcPct val="115000"/>
                        </a:lnSpc>
                        <a:spcAft>
                          <a:spcPts val="800"/>
                        </a:spcAft>
                        <a:buNone/>
                      </a:pPr>
                      <a:r>
                        <a:rPr lang="en-CA" sz="1400" b="1" kern="100">
                          <a:solidFill>
                            <a:schemeClr val="tx1"/>
                          </a:solidFill>
                          <a:effectLst/>
                          <a:latin typeface="Space Grotesk Medium"/>
                          <a:ea typeface="Calibri"/>
                          <a:cs typeface="Space Grotesk Medium"/>
                        </a:rPr>
                        <a:t>Student ID</a:t>
                      </a:r>
                      <a:r>
                        <a:rPr lang="en-US" sz="1400" b="1" kern="100">
                          <a:solidFill>
                            <a:schemeClr val="tx1"/>
                          </a:solidFill>
                          <a:effectLst/>
                          <a:latin typeface="Space Grotesk Medium"/>
                          <a:ea typeface="Calibri"/>
                          <a:cs typeface="Space Grotesk Medium"/>
                        </a:rPr>
                        <a:t> </a:t>
                      </a:r>
                      <a:endParaRPr lang="zh-TW" sz="1400" b="1" kern="100">
                        <a:solidFill>
                          <a:schemeClr val="tx1"/>
                        </a:solidFill>
                        <a:effectLst/>
                        <a:latin typeface="Space Grotesk Medium"/>
                        <a:ea typeface="新細明體"/>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769163872"/>
                  </a:ext>
                </a:extLst>
              </a:tr>
              <a:tr h="190500">
                <a:tc>
                  <a:txBody>
                    <a:bodyPr/>
                    <a:lstStyle/>
                    <a:p>
                      <a:pPr algn="l">
                        <a:lnSpc>
                          <a:spcPct val="115000"/>
                        </a:lnSpc>
                        <a:spcAft>
                          <a:spcPts val="800"/>
                        </a:spcAft>
                        <a:buNone/>
                      </a:pPr>
                      <a:r>
                        <a:rPr lang="en-US" sz="1300" b="1" kern="100">
                          <a:solidFill>
                            <a:schemeClr val="tx1"/>
                          </a:solidFill>
                          <a:effectLst/>
                          <a:latin typeface="Space Grotesk Medium"/>
                          <a:ea typeface="Calibri"/>
                          <a:cs typeface="Space Grotesk Medium"/>
                        </a:rPr>
                        <a:t>Tzu Hsin Chang</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800"/>
                        </a:spcAft>
                        <a:buNone/>
                      </a:pPr>
                      <a:r>
                        <a:rPr lang="en-US" sz="1300" b="1" kern="100">
                          <a:solidFill>
                            <a:schemeClr val="tx1"/>
                          </a:solidFill>
                          <a:effectLst/>
                          <a:latin typeface="Space Grotesk Medium"/>
                          <a:ea typeface="Calibri"/>
                          <a:cs typeface="Space Grotesk Medium"/>
                        </a:rPr>
                        <a:t>N01701752</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4887031"/>
                  </a:ext>
                </a:extLst>
              </a:tr>
              <a:tr h="190500">
                <a:tc>
                  <a:txBody>
                    <a:bodyPr/>
                    <a:lstStyle/>
                    <a:p>
                      <a:pPr algn="l">
                        <a:lnSpc>
                          <a:spcPct val="115000"/>
                        </a:lnSpc>
                        <a:spcAft>
                          <a:spcPts val="800"/>
                        </a:spcAft>
                        <a:buNone/>
                      </a:pPr>
                      <a:r>
                        <a:rPr lang="en-US" sz="1300" b="1" kern="100">
                          <a:solidFill>
                            <a:schemeClr val="tx1"/>
                          </a:solidFill>
                          <a:effectLst/>
                          <a:latin typeface="Space Grotesk Medium"/>
                          <a:ea typeface="Calibri"/>
                          <a:cs typeface="Space Grotesk Medium"/>
                        </a:rPr>
                        <a:t>Wei-Wei Chiang</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800"/>
                        </a:spcAft>
                        <a:buNone/>
                      </a:pPr>
                      <a:r>
                        <a:rPr lang="en-US" sz="1300" b="1" kern="100">
                          <a:solidFill>
                            <a:schemeClr val="tx1"/>
                          </a:solidFill>
                          <a:effectLst/>
                          <a:latin typeface="Space Grotesk Medium"/>
                          <a:ea typeface="Calibri"/>
                          <a:cs typeface="Space Grotesk Medium"/>
                        </a:rPr>
                        <a:t>N01683386</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88427987"/>
                  </a:ext>
                </a:extLst>
              </a:tr>
              <a:tr h="190500">
                <a:tc>
                  <a:txBody>
                    <a:bodyPr/>
                    <a:lstStyle/>
                    <a:p>
                      <a:pPr algn="l">
                        <a:lnSpc>
                          <a:spcPct val="115000"/>
                        </a:lnSpc>
                        <a:spcAft>
                          <a:spcPts val="800"/>
                        </a:spcAft>
                        <a:buNone/>
                      </a:pPr>
                      <a:r>
                        <a:rPr lang="en-US" sz="1300" b="1" kern="100">
                          <a:solidFill>
                            <a:schemeClr val="tx1"/>
                          </a:solidFill>
                          <a:effectLst/>
                          <a:latin typeface="Space Grotesk Medium"/>
                          <a:ea typeface="Calibri"/>
                          <a:cs typeface="Space Grotesk Medium"/>
                        </a:rPr>
                        <a:t>David Lake</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800"/>
                        </a:spcAft>
                        <a:buNone/>
                      </a:pPr>
                      <a:r>
                        <a:rPr lang="en-US" sz="1300" b="1" kern="100">
                          <a:solidFill>
                            <a:schemeClr val="tx1"/>
                          </a:solidFill>
                          <a:effectLst/>
                          <a:latin typeface="Space Grotesk Medium"/>
                          <a:ea typeface="Calibri"/>
                          <a:cs typeface="Space Grotesk Medium"/>
                        </a:rPr>
                        <a:t>N01698267</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222412989"/>
                  </a:ext>
                </a:extLst>
              </a:tr>
              <a:tr h="190500">
                <a:tc>
                  <a:txBody>
                    <a:bodyPr/>
                    <a:lstStyle/>
                    <a:p>
                      <a:pPr algn="l">
                        <a:lnSpc>
                          <a:spcPct val="115000"/>
                        </a:lnSpc>
                        <a:spcAft>
                          <a:spcPts val="800"/>
                        </a:spcAft>
                        <a:buNone/>
                      </a:pPr>
                      <a:r>
                        <a:rPr lang="en-US" sz="1300" b="1" kern="100" err="1">
                          <a:solidFill>
                            <a:schemeClr val="tx1"/>
                          </a:solidFill>
                          <a:effectLst/>
                          <a:latin typeface="Space Grotesk Medium"/>
                          <a:ea typeface="Calibri"/>
                          <a:cs typeface="Space Grotesk Medium"/>
                        </a:rPr>
                        <a:t>Kuppan</a:t>
                      </a:r>
                      <a:r>
                        <a:rPr lang="en-US" sz="1300" b="1" kern="100">
                          <a:solidFill>
                            <a:schemeClr val="tx1"/>
                          </a:solidFill>
                          <a:effectLst/>
                          <a:latin typeface="Space Grotesk Medium"/>
                          <a:ea typeface="Calibri"/>
                          <a:cs typeface="Space Grotesk Medium"/>
                        </a:rPr>
                        <a:t> Murugappan</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800"/>
                        </a:spcAft>
                        <a:buNone/>
                      </a:pPr>
                      <a:r>
                        <a:rPr lang="en-US" sz="1300" b="1" kern="100">
                          <a:solidFill>
                            <a:schemeClr val="tx1"/>
                          </a:solidFill>
                          <a:effectLst/>
                          <a:latin typeface="Space Grotesk Medium"/>
                          <a:ea typeface="Calibri"/>
                          <a:cs typeface="Space Grotesk Medium"/>
                        </a:rPr>
                        <a:t>N01694284</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619811987"/>
                  </a:ext>
                </a:extLst>
              </a:tr>
              <a:tr h="190500">
                <a:tc>
                  <a:txBody>
                    <a:bodyPr/>
                    <a:lstStyle/>
                    <a:p>
                      <a:pPr algn="l">
                        <a:lnSpc>
                          <a:spcPct val="115000"/>
                        </a:lnSpc>
                        <a:spcAft>
                          <a:spcPts val="800"/>
                        </a:spcAft>
                        <a:buNone/>
                      </a:pPr>
                      <a:r>
                        <a:rPr lang="en-US" sz="1300" b="1" kern="100">
                          <a:solidFill>
                            <a:schemeClr val="tx1"/>
                          </a:solidFill>
                          <a:effectLst/>
                          <a:latin typeface="Space Grotesk Medium"/>
                          <a:ea typeface="Calibri"/>
                          <a:cs typeface="Space Grotesk Medium"/>
                        </a:rPr>
                        <a:t>Trung Viet Nguyen</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800"/>
                        </a:spcAft>
                        <a:buNone/>
                      </a:pPr>
                      <a:r>
                        <a:rPr lang="en-US" sz="1300" b="1" kern="100">
                          <a:solidFill>
                            <a:schemeClr val="tx1"/>
                          </a:solidFill>
                          <a:effectLst/>
                          <a:latin typeface="Space Grotesk Medium"/>
                          <a:ea typeface="Calibri"/>
                          <a:cs typeface="Space Grotesk Medium"/>
                        </a:rPr>
                        <a:t>N01704583</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26123019"/>
                  </a:ext>
                </a:extLst>
              </a:tr>
              <a:tr h="190500">
                <a:tc>
                  <a:txBody>
                    <a:bodyPr/>
                    <a:lstStyle/>
                    <a:p>
                      <a:pPr algn="l">
                        <a:lnSpc>
                          <a:spcPct val="115000"/>
                        </a:lnSpc>
                        <a:spcAft>
                          <a:spcPts val="800"/>
                        </a:spcAft>
                        <a:buNone/>
                      </a:pPr>
                      <a:r>
                        <a:rPr lang="en-US" sz="1300" b="1" kern="100">
                          <a:solidFill>
                            <a:schemeClr val="tx1"/>
                          </a:solidFill>
                          <a:effectLst/>
                          <a:latin typeface="Space Grotesk Medium"/>
                          <a:ea typeface="Calibri"/>
                          <a:cs typeface="Space Grotesk Medium"/>
                        </a:rPr>
                        <a:t>Dario Pineda</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800"/>
                        </a:spcAft>
                        <a:buNone/>
                      </a:pPr>
                      <a:r>
                        <a:rPr lang="en-US" sz="1300" b="1" kern="100">
                          <a:solidFill>
                            <a:schemeClr val="tx1"/>
                          </a:solidFill>
                          <a:effectLst/>
                          <a:latin typeface="Space Grotesk Medium"/>
                          <a:ea typeface="Calibri"/>
                          <a:cs typeface="Space Grotesk Medium"/>
                        </a:rPr>
                        <a:t>N01708235</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5728438"/>
                  </a:ext>
                </a:extLst>
              </a:tr>
              <a:tr h="190500">
                <a:tc>
                  <a:txBody>
                    <a:bodyPr/>
                    <a:lstStyle/>
                    <a:p>
                      <a:pPr algn="l">
                        <a:lnSpc>
                          <a:spcPct val="115000"/>
                        </a:lnSpc>
                        <a:spcAft>
                          <a:spcPts val="800"/>
                        </a:spcAft>
                        <a:buNone/>
                      </a:pPr>
                      <a:r>
                        <a:rPr lang="en-US" sz="1300" b="1" kern="100">
                          <a:solidFill>
                            <a:schemeClr val="tx1"/>
                          </a:solidFill>
                          <a:effectLst/>
                          <a:latin typeface="Space Grotesk Medium"/>
                          <a:ea typeface="Calibri"/>
                          <a:cs typeface="Space Grotesk Medium"/>
                        </a:rPr>
                        <a:t>Rajkumar Ramu</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800"/>
                        </a:spcAft>
                        <a:buNone/>
                      </a:pPr>
                      <a:r>
                        <a:rPr lang="en-US" sz="1300" b="1" kern="100">
                          <a:solidFill>
                            <a:schemeClr val="tx1"/>
                          </a:solidFill>
                          <a:effectLst/>
                          <a:latin typeface="Space Grotesk Medium"/>
                          <a:ea typeface="Calibri"/>
                          <a:cs typeface="Space Grotesk Medium"/>
                        </a:rPr>
                        <a:t>N01705840</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18574278"/>
                  </a:ext>
                </a:extLst>
              </a:tr>
              <a:tr h="190500">
                <a:tc>
                  <a:txBody>
                    <a:bodyPr/>
                    <a:lstStyle/>
                    <a:p>
                      <a:pPr algn="l">
                        <a:lnSpc>
                          <a:spcPct val="115000"/>
                        </a:lnSpc>
                        <a:spcAft>
                          <a:spcPts val="800"/>
                        </a:spcAft>
                        <a:buNone/>
                      </a:pPr>
                      <a:r>
                        <a:rPr lang="en-US" sz="1300" b="1" kern="100">
                          <a:solidFill>
                            <a:schemeClr val="tx1"/>
                          </a:solidFill>
                          <a:effectLst/>
                          <a:latin typeface="Space Grotesk Medium"/>
                          <a:ea typeface="Calibri"/>
                          <a:cs typeface="Space Grotesk Medium"/>
                        </a:rPr>
                        <a:t>Srivatsav Shrikanth</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800"/>
                        </a:spcAft>
                        <a:buNone/>
                      </a:pPr>
                      <a:r>
                        <a:rPr lang="en-US" sz="1300" b="1" kern="100">
                          <a:solidFill>
                            <a:schemeClr val="tx1"/>
                          </a:solidFill>
                          <a:effectLst/>
                          <a:latin typeface="Space Grotesk Medium"/>
                          <a:ea typeface="Calibri"/>
                          <a:cs typeface="Space Grotesk Medium"/>
                        </a:rPr>
                        <a:t>N01679678</a:t>
                      </a:r>
                      <a:endParaRPr lang="zh-TW" sz="1300" b="1" kern="100">
                        <a:solidFill>
                          <a:schemeClr val="tx1"/>
                        </a:solidFill>
                        <a:effectLst/>
                        <a:latin typeface="Space Grotesk Medium"/>
                        <a:ea typeface="新細明體" panose="02020500000000000000" pitchFamily="18" charset="-120"/>
                        <a:cs typeface="Space Grotesk Medium"/>
                      </a:endParaRPr>
                    </a:p>
                  </a:txBody>
                  <a:tcPr marL="0" marR="0"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83540144"/>
                  </a:ext>
                </a:extLst>
              </a:tr>
            </a:tbl>
          </a:graphicData>
        </a:graphic>
      </p:graphicFrame>
      <p:sp>
        <p:nvSpPr>
          <p:cNvPr id="4" name="TextBox 3">
            <a:extLst>
              <a:ext uri="{FF2B5EF4-FFF2-40B4-BE49-F238E27FC236}">
                <a16:creationId xmlns:a16="http://schemas.microsoft.com/office/drawing/2014/main" id="{4DFD5711-630B-DF83-5645-2F73DF05BDB4}"/>
              </a:ext>
            </a:extLst>
          </p:cNvPr>
          <p:cNvSpPr txBox="1"/>
          <p:nvPr/>
        </p:nvSpPr>
        <p:spPr>
          <a:xfrm>
            <a:off x="4753993" y="4754498"/>
            <a:ext cx="4643020" cy="327462"/>
          </a:xfrm>
          <a:prstGeom prst="rect">
            <a:avLst/>
          </a:prstGeom>
          <a:noFill/>
        </p:spPr>
        <p:txBody>
          <a:bodyPr wrap="square" lIns="91440" tIns="45720" rIns="91440" bIns="45720" anchor="t">
            <a:spAutoFit/>
          </a:bodyPr>
          <a:lstStyle/>
          <a:p>
            <a:pPr algn="l">
              <a:lnSpc>
                <a:spcPct val="115000"/>
              </a:lnSpc>
              <a:spcAft>
                <a:spcPts val="800"/>
              </a:spcAft>
              <a:buNone/>
            </a:pPr>
            <a:r>
              <a:rPr lang="en-US" sz="1400" b="1" kern="100">
                <a:solidFill>
                  <a:srgbClr val="FFDA65"/>
                </a:solidFill>
                <a:effectLst/>
                <a:latin typeface="Space Grotesk Medium"/>
                <a:ea typeface="Calibri"/>
                <a:cs typeface="Space Grotesk Medium"/>
              </a:rPr>
              <a:t>Instructor:</a:t>
            </a:r>
            <a:r>
              <a:rPr lang="en-US" sz="1400" b="1" kern="100">
                <a:solidFill>
                  <a:schemeClr val="tx1"/>
                </a:solidFill>
                <a:effectLst/>
                <a:latin typeface="Space Grotesk Medium"/>
                <a:ea typeface="Calibri"/>
                <a:cs typeface="Space Grotesk Medium"/>
              </a:rPr>
              <a:t> Prof. Trevor Smith</a:t>
            </a:r>
            <a:endParaRPr lang="zh-TW" sz="1400" b="1" kern="100">
              <a:solidFill>
                <a:schemeClr val="tx1"/>
              </a:solidFill>
              <a:effectLst/>
              <a:latin typeface="Space Grotesk Medium"/>
              <a:ea typeface="新細明體" panose="02020500000000000000" pitchFamily="18" charset="-120"/>
              <a:cs typeface="Space Grotesk Medium"/>
            </a:endParaRPr>
          </a:p>
        </p:txBody>
      </p:sp>
      <p:sp>
        <p:nvSpPr>
          <p:cNvPr id="6" name="TextBox 5">
            <a:extLst>
              <a:ext uri="{FF2B5EF4-FFF2-40B4-BE49-F238E27FC236}">
                <a16:creationId xmlns:a16="http://schemas.microsoft.com/office/drawing/2014/main" id="{5962331C-32BD-DAC0-32CD-297C04B36526}"/>
              </a:ext>
            </a:extLst>
          </p:cNvPr>
          <p:cNvSpPr txBox="1"/>
          <p:nvPr/>
        </p:nvSpPr>
        <p:spPr>
          <a:xfrm>
            <a:off x="3788745" y="1909712"/>
            <a:ext cx="4923500" cy="307777"/>
          </a:xfrm>
          <a:prstGeom prst="rect">
            <a:avLst/>
          </a:prstGeom>
          <a:noFill/>
        </p:spPr>
        <p:txBody>
          <a:bodyPr wrap="square">
            <a:spAutoFit/>
          </a:bodyPr>
          <a:lstStyle/>
          <a:p>
            <a:r>
              <a:rPr lang="en-US">
                <a:solidFill>
                  <a:schemeClr val="tx1"/>
                </a:solidFill>
              </a:rPr>
              <a:t>Operation Management Project – Preparation &amp; Execution  </a:t>
            </a:r>
            <a:endParaRPr lang="en-VN">
              <a:solidFill>
                <a:schemeClr val="tx1"/>
              </a:solidFill>
            </a:endParaRPr>
          </a:p>
        </p:txBody>
      </p:sp>
      <p:sp>
        <p:nvSpPr>
          <p:cNvPr id="8" name="Google Shape;122;p26">
            <a:extLst>
              <a:ext uri="{FF2B5EF4-FFF2-40B4-BE49-F238E27FC236}">
                <a16:creationId xmlns:a16="http://schemas.microsoft.com/office/drawing/2014/main" id="{D2D46837-F0F9-5EED-32D0-124C94E8D06C}"/>
              </a:ext>
            </a:extLst>
          </p:cNvPr>
          <p:cNvSpPr/>
          <p:nvPr/>
        </p:nvSpPr>
        <p:spPr>
          <a:xfrm>
            <a:off x="141503" y="4823477"/>
            <a:ext cx="1447600" cy="333917"/>
          </a:xfrm>
          <a:prstGeom prst="round2SameRect">
            <a:avLst/>
          </a:prstGeom>
          <a:solidFill>
            <a:srgbClr val="453937">
              <a:alpha val="54000"/>
            </a:srgbClr>
          </a:solidFill>
          <a:ln>
            <a:noFill/>
          </a:ln>
          <a:effectLst>
            <a:outerShdw blurRad="214313"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lang="en-VN">
              <a:latin typeface="Hind"/>
              <a:ea typeface="Hind"/>
              <a:cs typeface="Hind"/>
              <a:sym typeface="Hind"/>
            </a:endParaRPr>
          </a:p>
        </p:txBody>
      </p:sp>
      <p:sp>
        <p:nvSpPr>
          <p:cNvPr id="7" name="TextBox 6">
            <a:extLst>
              <a:ext uri="{FF2B5EF4-FFF2-40B4-BE49-F238E27FC236}">
                <a16:creationId xmlns:a16="http://schemas.microsoft.com/office/drawing/2014/main" id="{0DD18F1F-102F-4F96-C00B-9194E39C2F4C}"/>
              </a:ext>
            </a:extLst>
          </p:cNvPr>
          <p:cNvSpPr txBox="1"/>
          <p:nvPr/>
        </p:nvSpPr>
        <p:spPr>
          <a:xfrm>
            <a:off x="142060" y="4848004"/>
            <a:ext cx="1847095" cy="276999"/>
          </a:xfrm>
          <a:prstGeom prst="rect">
            <a:avLst/>
          </a:prstGeom>
          <a:noFill/>
        </p:spPr>
        <p:txBody>
          <a:bodyPr wrap="square">
            <a:spAutoFit/>
          </a:bodyPr>
          <a:lstStyle/>
          <a:p>
            <a:r>
              <a:rPr lang="en-US" sz="1200">
                <a:solidFill>
                  <a:schemeClr val="tx1"/>
                </a:solidFill>
              </a:rPr>
              <a:t>December 2, 2025</a:t>
            </a:r>
            <a:endParaRPr lang="en-VN" sz="12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19" name="Google Shape;366;p40">
            <a:extLst>
              <a:ext uri="{FF2B5EF4-FFF2-40B4-BE49-F238E27FC236}">
                <a16:creationId xmlns:a16="http://schemas.microsoft.com/office/drawing/2014/main" id="{897E0FFB-69AF-6285-BA48-F4D9EA739637}"/>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a:buSzPts val="2000"/>
            </a:pPr>
            <a:r>
              <a:rPr lang="en-US" altLang="zh-TW" sz="2500">
                <a:solidFill>
                  <a:schemeClr val="tx1"/>
                </a:solidFill>
                <a:latin typeface="Space Grotesk Medium" panose="02020500000000000000" charset="0"/>
                <a:cs typeface="Space Grotesk Medium" panose="02020500000000000000" charset="0"/>
              </a:rPr>
              <a:t>Resource &amp; Emergency Readiness</a:t>
            </a:r>
            <a:endParaRPr lang="zh-TW" altLang="zh-TW" sz="2500">
              <a:solidFill>
                <a:schemeClr val="tx1"/>
              </a:solidFill>
              <a:latin typeface="Space Grotesk Medium" panose="02020500000000000000" charset="0"/>
              <a:cs typeface="Space Grotesk Medium" panose="02020500000000000000" charset="0"/>
            </a:endParaRPr>
          </a:p>
        </p:txBody>
      </p:sp>
      <p:sp>
        <p:nvSpPr>
          <p:cNvPr id="25" name="Rectangle 24">
            <a:extLst>
              <a:ext uri="{FF2B5EF4-FFF2-40B4-BE49-F238E27FC236}">
                <a16:creationId xmlns:a16="http://schemas.microsoft.com/office/drawing/2014/main" id="{666323BF-0FC7-CFD7-6FBD-4520CA03B199}"/>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Table 25">
            <a:extLst>
              <a:ext uri="{FF2B5EF4-FFF2-40B4-BE49-F238E27FC236}">
                <a16:creationId xmlns:a16="http://schemas.microsoft.com/office/drawing/2014/main" id="{70E0F7FC-BBB0-F61C-D174-F56EFD0A2FC1}"/>
              </a:ext>
            </a:extLst>
          </p:cNvPr>
          <p:cNvGraphicFramePr>
            <a:graphicFrameLocks noGrp="1"/>
          </p:cNvGraphicFramePr>
          <p:nvPr>
            <p:extLst>
              <p:ext uri="{D42A27DB-BD31-4B8C-83A1-F6EECF244321}">
                <p14:modId xmlns:p14="http://schemas.microsoft.com/office/powerpoint/2010/main" val="1182014568"/>
              </p:ext>
            </p:extLst>
          </p:nvPr>
        </p:nvGraphicFramePr>
        <p:xfrm>
          <a:off x="464819" y="1097280"/>
          <a:ext cx="8214362" cy="3889688"/>
        </p:xfrm>
        <a:graphic>
          <a:graphicData uri="http://schemas.openxmlformats.org/drawingml/2006/table">
            <a:tbl>
              <a:tblPr/>
              <a:tblGrid>
                <a:gridCol w="1243705">
                  <a:extLst>
                    <a:ext uri="{9D8B030D-6E8A-4147-A177-3AD203B41FA5}">
                      <a16:colId xmlns:a16="http://schemas.microsoft.com/office/drawing/2014/main" val="3277036582"/>
                    </a:ext>
                  </a:extLst>
                </a:gridCol>
                <a:gridCol w="3383716">
                  <a:extLst>
                    <a:ext uri="{9D8B030D-6E8A-4147-A177-3AD203B41FA5}">
                      <a16:colId xmlns:a16="http://schemas.microsoft.com/office/drawing/2014/main" val="796286348"/>
                    </a:ext>
                  </a:extLst>
                </a:gridCol>
                <a:gridCol w="3586941">
                  <a:extLst>
                    <a:ext uri="{9D8B030D-6E8A-4147-A177-3AD203B41FA5}">
                      <a16:colId xmlns:a16="http://schemas.microsoft.com/office/drawing/2014/main" val="425090136"/>
                    </a:ext>
                  </a:extLst>
                </a:gridCol>
              </a:tblGrid>
              <a:tr h="365760">
                <a:tc>
                  <a:txBody>
                    <a:bodyPr/>
                    <a:lstStyle/>
                    <a:p>
                      <a:pPr algn="ctr" rtl="0">
                        <a:lnSpc>
                          <a:spcPct val="100000"/>
                        </a:lnSpc>
                        <a:buNone/>
                      </a:pPr>
                      <a:r>
                        <a:rPr lang="en-CA" sz="1200" b="1">
                          <a:solidFill>
                            <a:srgbClr val="1F1F1F"/>
                          </a:solidFill>
                          <a:effectLst/>
                          <a:latin typeface="Space Grotesk Medium" panose="02020500000000000000" charset="0"/>
                          <a:cs typeface="Space Grotesk Medium" panose="02020500000000000000" charset="0"/>
                        </a:rPr>
                        <a:t>Category</a:t>
                      </a:r>
                      <a:endParaRPr lang="en-CA" sz="1200">
                        <a:solidFill>
                          <a:srgbClr val="1F1F1F"/>
                        </a:solidFill>
                        <a:effectLst/>
                        <a:latin typeface="Space Grotesk Medium" panose="02020500000000000000" charset="0"/>
                        <a:cs typeface="Space Grotesk Medium" panose="02020500000000000000" charset="0"/>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rtl="0">
                        <a:lnSpc>
                          <a:spcPct val="100000"/>
                        </a:lnSpc>
                        <a:buNone/>
                      </a:pPr>
                      <a:r>
                        <a:rPr lang="en-CA" sz="1200" b="1">
                          <a:solidFill>
                            <a:srgbClr val="1F1F1F"/>
                          </a:solidFill>
                          <a:effectLst/>
                          <a:latin typeface="Space Grotesk Medium" panose="02020500000000000000" charset="0"/>
                          <a:cs typeface="Space Grotesk Medium" panose="02020500000000000000" charset="0"/>
                        </a:rPr>
                        <a:t>Key Resources</a:t>
                      </a:r>
                      <a:endParaRPr lang="en-CA" sz="1200">
                        <a:solidFill>
                          <a:srgbClr val="1F1F1F"/>
                        </a:solidFill>
                        <a:effectLst/>
                        <a:latin typeface="Space Grotesk Medium" panose="02020500000000000000" charset="0"/>
                        <a:cs typeface="Space Grotesk Medium" panose="02020500000000000000" charset="0"/>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rtl="0">
                        <a:lnSpc>
                          <a:spcPct val="100000"/>
                        </a:lnSpc>
                        <a:buNone/>
                      </a:pPr>
                      <a:r>
                        <a:rPr lang="en-CA" sz="1200" b="1">
                          <a:solidFill>
                            <a:srgbClr val="1F1F1F"/>
                          </a:solidFill>
                          <a:effectLst/>
                          <a:latin typeface="Space Grotesk Medium" panose="02020500000000000000" charset="0"/>
                          <a:cs typeface="Space Grotesk Medium" panose="02020500000000000000" charset="0"/>
                        </a:rPr>
                        <a:t>Readiness &amp; Action Protocols</a:t>
                      </a:r>
                      <a:endParaRPr lang="en-CA" sz="1200">
                        <a:solidFill>
                          <a:srgbClr val="1F1F1F"/>
                        </a:solidFill>
                        <a:effectLst/>
                        <a:latin typeface="Space Grotesk Medium" panose="02020500000000000000" charset="0"/>
                        <a:cs typeface="Space Grotesk Medium" panose="02020500000000000000" charset="0"/>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05263903"/>
                  </a:ext>
                </a:extLst>
              </a:tr>
              <a:tr h="880982">
                <a:tc>
                  <a:txBody>
                    <a:bodyPr/>
                    <a:lstStyle/>
                    <a:p>
                      <a:pPr algn="ctr" rtl="0">
                        <a:lnSpc>
                          <a:spcPct val="100000"/>
                        </a:lnSpc>
                        <a:buNone/>
                      </a:pPr>
                      <a:r>
                        <a:rPr lang="en-CA" sz="1100" b="1">
                          <a:solidFill>
                            <a:srgbClr val="1F1F1F"/>
                          </a:solidFill>
                          <a:effectLst/>
                          <a:latin typeface="Space Grotesk Medium"/>
                          <a:cs typeface="Space Grotesk Medium"/>
                        </a:rPr>
                        <a:t>Forecasting </a:t>
                      </a:r>
                    </a:p>
                    <a:p>
                      <a:pPr algn="ctr" rtl="0">
                        <a:lnSpc>
                          <a:spcPct val="100000"/>
                        </a:lnSpc>
                        <a:buNone/>
                      </a:pPr>
                      <a:r>
                        <a:rPr lang="en-CA" sz="1100" b="1">
                          <a:solidFill>
                            <a:srgbClr val="1F1F1F"/>
                          </a:solidFill>
                          <a:effectLst/>
                          <a:latin typeface="Space Grotesk Medium"/>
                          <a:cs typeface="Space Grotesk Medium"/>
                        </a:rPr>
                        <a:t>&amp; </a:t>
                      </a:r>
                    </a:p>
                    <a:p>
                      <a:pPr algn="ctr" rtl="0">
                        <a:lnSpc>
                          <a:spcPct val="100000"/>
                        </a:lnSpc>
                        <a:buNone/>
                      </a:pPr>
                      <a:r>
                        <a:rPr lang="en-CA" sz="1100" b="1">
                          <a:solidFill>
                            <a:srgbClr val="1F1F1F"/>
                          </a:solidFill>
                          <a:effectLst/>
                          <a:latin typeface="Space Grotesk Medium"/>
                          <a:cs typeface="Space Grotesk Medium"/>
                        </a:rPr>
                        <a:t>Maps</a:t>
                      </a:r>
                      <a:endParaRPr lang="en-CA" sz="1100">
                        <a:solidFill>
                          <a:srgbClr val="1F1F1F"/>
                        </a:solidFill>
                        <a:effectLst/>
                        <a:latin typeface="Space Grotesk Medium"/>
                        <a:cs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Sensors:</a:t>
                      </a:r>
                      <a:r>
                        <a:rPr lang="en-US" sz="1100">
                          <a:solidFill>
                            <a:srgbClr val="1F1F1F"/>
                          </a:solidFill>
                          <a:effectLst/>
                          <a:latin typeface="Space Grotesk Medium"/>
                          <a:cs typeface="Space Grotesk Medium"/>
                        </a:rPr>
                        <a:t> Weather, wind, dryness, and smoke indicators</a:t>
                      </a:r>
                    </a:p>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Maps:</a:t>
                      </a:r>
                      <a:r>
                        <a:rPr lang="en-US" sz="1100">
                          <a:solidFill>
                            <a:srgbClr val="1F1F1F"/>
                          </a:solidFill>
                          <a:effectLst/>
                          <a:latin typeface="Space Grotesk Medium"/>
                          <a:cs typeface="Space Grotesk Medium"/>
                        </a:rPr>
                        <a:t> Terrain, key sites, and evacuation routes</a:t>
                      </a: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Pre-season:</a:t>
                      </a:r>
                      <a:r>
                        <a:rPr lang="en-US" sz="1100">
                          <a:solidFill>
                            <a:srgbClr val="1F1F1F"/>
                          </a:solidFill>
                          <a:effectLst/>
                          <a:latin typeface="Space Grotesk Medium"/>
                          <a:cs typeface="Space Grotesk Medium"/>
                        </a:rPr>
                        <a:t> Calibrate and issue kits to crew leads</a:t>
                      </a:r>
                    </a:p>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Backups:</a:t>
                      </a:r>
                      <a:r>
                        <a:rPr lang="en-US" sz="1100">
                          <a:solidFill>
                            <a:srgbClr val="1F1F1F"/>
                          </a:solidFill>
                          <a:effectLst/>
                          <a:latin typeface="Space Grotesk Medium"/>
                          <a:cs typeface="Space Grotesk Medium"/>
                        </a:rPr>
                        <a:t> Paper maps in trucks</a:t>
                      </a:r>
                      <a:r>
                        <a:rPr lang="zh-TW" altLang="en-US" sz="1100">
                          <a:solidFill>
                            <a:srgbClr val="1F1F1F"/>
                          </a:solidFill>
                          <a:effectLst/>
                          <a:latin typeface="Space Grotesk Medium"/>
                          <a:cs typeface="Space Grotesk Medium"/>
                        </a:rPr>
                        <a:t> </a:t>
                      </a:r>
                      <a:r>
                        <a:rPr lang="en-US" altLang="zh-TW" sz="1100">
                          <a:solidFill>
                            <a:srgbClr val="1F1F1F"/>
                          </a:solidFill>
                          <a:effectLst/>
                          <a:latin typeface="Space Grotesk Medium"/>
                          <a:cs typeface="Space Grotesk Medium"/>
                        </a:rPr>
                        <a:t>/</a:t>
                      </a:r>
                      <a:r>
                        <a:rPr lang="zh-TW" altLang="en-US" sz="1100">
                          <a:solidFill>
                            <a:srgbClr val="1F1F1F"/>
                          </a:solidFill>
                          <a:effectLst/>
                          <a:latin typeface="Space Grotesk Medium"/>
                          <a:cs typeface="Space Grotesk Medium"/>
                        </a:rPr>
                        <a:t> </a:t>
                      </a:r>
                      <a:r>
                        <a:rPr lang="en-US" altLang="zh-TW" sz="1100">
                          <a:solidFill>
                            <a:srgbClr val="1F1F1F"/>
                          </a:solidFill>
                          <a:effectLst/>
                          <a:latin typeface="Space Grotesk Medium"/>
                          <a:cs typeface="Space Grotesk Medium"/>
                        </a:rPr>
                        <a:t>O</a:t>
                      </a:r>
                      <a:r>
                        <a:rPr lang="en-US" sz="1100">
                          <a:solidFill>
                            <a:srgbClr val="1F1F1F"/>
                          </a:solidFill>
                          <a:effectLst/>
                          <a:latin typeface="Space Grotesk Medium"/>
                          <a:cs typeface="Space Grotesk Medium"/>
                        </a:rPr>
                        <a:t>ffline maps on tablets</a:t>
                      </a: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0892312"/>
                  </a:ext>
                </a:extLst>
              </a:tr>
              <a:tr h="880982">
                <a:tc>
                  <a:txBody>
                    <a:bodyPr/>
                    <a:lstStyle/>
                    <a:p>
                      <a:pPr algn="ctr" rtl="0">
                        <a:lnSpc>
                          <a:spcPct val="100000"/>
                        </a:lnSpc>
                        <a:buNone/>
                      </a:pPr>
                      <a:r>
                        <a:rPr lang="en-CA" sz="1100" b="1">
                          <a:solidFill>
                            <a:srgbClr val="1F1F1F"/>
                          </a:solidFill>
                          <a:effectLst/>
                          <a:latin typeface="Space Grotesk Medium"/>
                          <a:cs typeface="Space Grotesk Medium"/>
                        </a:rPr>
                        <a:t>Equipment</a:t>
                      </a:r>
                      <a:endParaRPr lang="en-CA" sz="1100">
                        <a:solidFill>
                          <a:srgbClr val="1F1F1F"/>
                        </a:solidFill>
                        <a:effectLst/>
                        <a:latin typeface="Space Grotesk Medium"/>
                        <a:cs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Tools:</a:t>
                      </a:r>
                      <a:r>
                        <a:rPr lang="en-US" sz="1100">
                          <a:solidFill>
                            <a:srgbClr val="1F1F1F"/>
                          </a:solidFill>
                          <a:effectLst/>
                          <a:latin typeface="Space Grotesk Medium"/>
                          <a:cs typeface="Space Grotesk Medium"/>
                        </a:rPr>
                        <a:t> Extinguishers, Pulaskis, shovels, hoses, foam/gel</a:t>
                      </a:r>
                    </a:p>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Safety:</a:t>
                      </a:r>
                      <a:r>
                        <a:rPr lang="en-US" sz="1100">
                          <a:solidFill>
                            <a:srgbClr val="1F1F1F"/>
                          </a:solidFill>
                          <a:effectLst/>
                          <a:latin typeface="Space Grotesk Medium"/>
                          <a:cs typeface="Space Grotesk Medium"/>
                        </a:rPr>
                        <a:t> PPE and First-aid kits</a:t>
                      </a: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Deployment:</a:t>
                      </a:r>
                      <a:r>
                        <a:rPr lang="en-US" sz="1100">
                          <a:solidFill>
                            <a:srgbClr val="1F1F1F"/>
                          </a:solidFill>
                          <a:effectLst/>
                          <a:latin typeface="Space Grotesk Medium"/>
                          <a:cs typeface="Space Grotesk Medium"/>
                        </a:rPr>
                        <a:t> Standard kit per crew</a:t>
                      </a:r>
                      <a:r>
                        <a:rPr lang="zh-TW" altLang="en-US" sz="1100">
                          <a:solidFill>
                            <a:srgbClr val="1F1F1F"/>
                          </a:solidFill>
                          <a:effectLst/>
                          <a:latin typeface="Space Grotesk Medium"/>
                          <a:cs typeface="Space Grotesk Medium"/>
                        </a:rPr>
                        <a:t> </a:t>
                      </a:r>
                      <a:r>
                        <a:rPr lang="en-US" altLang="zh-TW" sz="1100">
                          <a:solidFill>
                            <a:srgbClr val="1F1F1F"/>
                          </a:solidFill>
                          <a:effectLst/>
                          <a:latin typeface="Space Grotesk Medium"/>
                          <a:cs typeface="Space Grotesk Medium"/>
                        </a:rPr>
                        <a:t>/</a:t>
                      </a:r>
                      <a:r>
                        <a:rPr lang="zh-TW" altLang="en-US" sz="1100">
                          <a:solidFill>
                            <a:srgbClr val="1F1F1F"/>
                          </a:solidFill>
                          <a:effectLst/>
                          <a:latin typeface="Space Grotesk Medium"/>
                          <a:cs typeface="Space Grotesk Medium"/>
                        </a:rPr>
                        <a:t> </a:t>
                      </a:r>
                      <a:r>
                        <a:rPr lang="en-US" altLang="zh-TW" sz="1100">
                          <a:solidFill>
                            <a:srgbClr val="1F1F1F"/>
                          </a:solidFill>
                          <a:effectLst/>
                          <a:latin typeface="Space Grotesk Medium"/>
                          <a:cs typeface="Space Grotesk Medium"/>
                        </a:rPr>
                        <a:t>S</a:t>
                      </a:r>
                      <a:r>
                        <a:rPr lang="en-US" sz="1100">
                          <a:solidFill>
                            <a:srgbClr val="1F1F1F"/>
                          </a:solidFill>
                          <a:effectLst/>
                          <a:latin typeface="Space Grotesk Medium"/>
                          <a:cs typeface="Space Grotesk Medium"/>
                        </a:rPr>
                        <a:t>pares near high-risk areas</a:t>
                      </a:r>
                    </a:p>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Daily Supplies:</a:t>
                      </a:r>
                      <a:r>
                        <a:rPr lang="en-US" sz="1100">
                          <a:solidFill>
                            <a:srgbClr val="1F1F1F"/>
                          </a:solidFill>
                          <a:effectLst/>
                          <a:latin typeface="Space Grotesk Medium"/>
                          <a:cs typeface="Space Grotesk Medium"/>
                        </a:rPr>
                        <a:t> </a:t>
                      </a:r>
                      <a:r>
                        <a:rPr lang="en-US" sz="1100" b="0">
                          <a:solidFill>
                            <a:srgbClr val="1F1F1F"/>
                          </a:solidFill>
                          <a:effectLst/>
                          <a:latin typeface="Space Grotesk Medium"/>
                          <a:cs typeface="Space Grotesk Medium"/>
                        </a:rPr>
                        <a:t>3,000 kcal food &amp; 2L </a:t>
                      </a:r>
                      <a:r>
                        <a:rPr lang="en-US" sz="1100">
                          <a:solidFill>
                            <a:srgbClr val="1F1F1F"/>
                          </a:solidFill>
                          <a:effectLst/>
                          <a:latin typeface="Space Grotesk Medium"/>
                          <a:cs typeface="Space Grotesk Medium"/>
                        </a:rPr>
                        <a:t>water per person</a:t>
                      </a: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73985216"/>
                  </a:ext>
                </a:extLst>
              </a:tr>
              <a:tr h="880982">
                <a:tc>
                  <a:txBody>
                    <a:bodyPr/>
                    <a:lstStyle/>
                    <a:p>
                      <a:pPr algn="ctr" rtl="0">
                        <a:lnSpc>
                          <a:spcPct val="100000"/>
                        </a:lnSpc>
                        <a:buNone/>
                      </a:pPr>
                      <a:r>
                        <a:rPr lang="en-CA" sz="1100" b="1">
                          <a:solidFill>
                            <a:srgbClr val="1F1F1F"/>
                          </a:solidFill>
                          <a:effectLst/>
                          <a:latin typeface="Space Grotesk Medium"/>
                          <a:cs typeface="Space Grotesk Medium"/>
                        </a:rPr>
                        <a:t>Fleet</a:t>
                      </a:r>
                      <a:endParaRPr lang="en-CA" sz="1100">
                        <a:solidFill>
                          <a:srgbClr val="1F1F1F"/>
                        </a:solidFill>
                        <a:effectLst/>
                        <a:latin typeface="Space Grotesk Medium"/>
                        <a:cs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Air &amp; Ground:</a:t>
                      </a:r>
                      <a:r>
                        <a:rPr lang="en-US" sz="1100">
                          <a:solidFill>
                            <a:srgbClr val="1F1F1F"/>
                          </a:solidFill>
                          <a:effectLst/>
                          <a:latin typeface="Space Grotesk Medium"/>
                          <a:cs typeface="Space Grotesk Medium"/>
                        </a:rPr>
                        <a:t> Helicopters, water bombers, engines</a:t>
                      </a:r>
                    </a:p>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Support:</a:t>
                      </a:r>
                      <a:r>
                        <a:rPr lang="en-US" sz="1100">
                          <a:solidFill>
                            <a:srgbClr val="1F1F1F"/>
                          </a:solidFill>
                          <a:effectLst/>
                          <a:latin typeface="Space Grotesk Medium"/>
                          <a:cs typeface="Space Grotesk Medium"/>
                        </a:rPr>
                        <a:t> Dozers (for control lines) and ATVs (for patrol)</a:t>
                      </a: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Response:</a:t>
                      </a:r>
                      <a:r>
                        <a:rPr lang="en-US" sz="1100">
                          <a:solidFill>
                            <a:srgbClr val="1F1F1F"/>
                          </a:solidFill>
                          <a:effectLst/>
                          <a:latin typeface="Space Grotesk Medium"/>
                          <a:cs typeface="Space Grotesk Medium"/>
                        </a:rPr>
                        <a:t> </a:t>
                      </a:r>
                      <a:r>
                        <a:rPr lang="en-US" sz="1100" b="0">
                          <a:solidFill>
                            <a:srgbClr val="1F1F1F"/>
                          </a:solidFill>
                          <a:effectLst/>
                          <a:latin typeface="Space Grotesk Medium"/>
                          <a:cs typeface="Space Grotesk Medium"/>
                        </a:rPr>
                        <a:t>20–30 min </a:t>
                      </a:r>
                      <a:r>
                        <a:rPr lang="en-US" sz="1100">
                          <a:solidFill>
                            <a:srgbClr val="1F1F1F"/>
                          </a:solidFill>
                          <a:effectLst/>
                          <a:latin typeface="Space Grotesk Medium"/>
                          <a:cs typeface="Space Grotesk Medium"/>
                        </a:rPr>
                        <a:t>launch window; daily checks</a:t>
                      </a:r>
                    </a:p>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Maintenance:</a:t>
                      </a:r>
                      <a:r>
                        <a:rPr lang="en-US" sz="1100">
                          <a:solidFill>
                            <a:srgbClr val="1F1F1F"/>
                          </a:solidFill>
                          <a:effectLst/>
                          <a:latin typeface="Space Grotesk Medium"/>
                          <a:cs typeface="Space Grotesk Medium"/>
                        </a:rPr>
                        <a:t> Nightly refuel</a:t>
                      </a:r>
                      <a:r>
                        <a:rPr lang="zh-TW" altLang="en-US" sz="1100" b="0">
                          <a:solidFill>
                            <a:srgbClr val="1F1F1F"/>
                          </a:solidFill>
                          <a:effectLst/>
                          <a:latin typeface="Space Grotesk Medium"/>
                          <a:cs typeface="Space Grotesk Medium"/>
                        </a:rPr>
                        <a:t> </a:t>
                      </a:r>
                      <a:r>
                        <a:rPr lang="en-US" altLang="zh-TW" sz="1100" b="0">
                          <a:solidFill>
                            <a:srgbClr val="1F1F1F"/>
                          </a:solidFill>
                          <a:effectLst/>
                          <a:latin typeface="Space Grotesk Medium"/>
                          <a:cs typeface="Space Grotesk Medium"/>
                        </a:rPr>
                        <a:t>/</a:t>
                      </a:r>
                      <a:r>
                        <a:rPr lang="zh-TW" altLang="en-US" sz="1100" b="0">
                          <a:solidFill>
                            <a:srgbClr val="1F1F1F"/>
                          </a:solidFill>
                          <a:effectLst/>
                          <a:latin typeface="Space Grotesk Medium"/>
                          <a:cs typeface="Space Grotesk Medium"/>
                        </a:rPr>
                        <a:t> </a:t>
                      </a:r>
                      <a:r>
                        <a:rPr lang="en-US" sz="1100" b="0">
                          <a:solidFill>
                            <a:srgbClr val="1F1F1F"/>
                          </a:solidFill>
                          <a:effectLst/>
                          <a:latin typeface="Space Grotesk Medium"/>
                          <a:cs typeface="Space Grotesk Medium"/>
                        </a:rPr>
                        <a:t>48-hour buffer </a:t>
                      </a:r>
                      <a:r>
                        <a:rPr lang="en-US" sz="1100">
                          <a:solidFill>
                            <a:srgbClr val="1F1F1F"/>
                          </a:solidFill>
                          <a:effectLst/>
                          <a:latin typeface="Space Grotesk Medium"/>
                          <a:cs typeface="Space Grotesk Medium"/>
                        </a:rPr>
                        <a:t>for fuel/parts</a:t>
                      </a: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65196550"/>
                  </a:ext>
                </a:extLst>
              </a:tr>
              <a:tr h="880982">
                <a:tc>
                  <a:txBody>
                    <a:bodyPr/>
                    <a:lstStyle/>
                    <a:p>
                      <a:pPr algn="ctr" rtl="0">
                        <a:lnSpc>
                          <a:spcPct val="100000"/>
                        </a:lnSpc>
                        <a:buNone/>
                      </a:pPr>
                      <a:r>
                        <a:rPr lang="en-CA" sz="1100" b="1">
                          <a:solidFill>
                            <a:srgbClr val="1F1F1F"/>
                          </a:solidFill>
                          <a:effectLst/>
                          <a:latin typeface="Space Grotesk Medium"/>
                          <a:cs typeface="Space Grotesk Medium"/>
                        </a:rPr>
                        <a:t>Infrastructure</a:t>
                      </a:r>
                    </a:p>
                    <a:p>
                      <a:pPr algn="ctr" rtl="0">
                        <a:lnSpc>
                          <a:spcPct val="100000"/>
                        </a:lnSpc>
                        <a:buNone/>
                      </a:pPr>
                      <a:r>
                        <a:rPr lang="en-CA" sz="1100" b="1">
                          <a:solidFill>
                            <a:srgbClr val="1F1F1F"/>
                          </a:solidFill>
                          <a:effectLst/>
                          <a:latin typeface="Space Grotesk Medium"/>
                          <a:cs typeface="Space Grotesk Medium"/>
                        </a:rPr>
                        <a:t>&amp; </a:t>
                      </a:r>
                    </a:p>
                    <a:p>
                      <a:pPr algn="ctr" rtl="0">
                        <a:lnSpc>
                          <a:spcPct val="100000"/>
                        </a:lnSpc>
                        <a:buNone/>
                      </a:pPr>
                      <a:r>
                        <a:rPr lang="en-CA" sz="1100" b="1">
                          <a:solidFill>
                            <a:srgbClr val="1F1F1F"/>
                          </a:solidFill>
                          <a:effectLst/>
                          <a:latin typeface="Space Grotesk Medium"/>
                          <a:cs typeface="Space Grotesk Medium"/>
                        </a:rPr>
                        <a:t>People</a:t>
                      </a:r>
                      <a:endParaRPr lang="en-CA" sz="1100">
                        <a:solidFill>
                          <a:srgbClr val="1F1F1F"/>
                        </a:solidFill>
                        <a:effectLst/>
                        <a:latin typeface="Space Grotesk Medium"/>
                        <a:cs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Infra:</a:t>
                      </a:r>
                      <a:r>
                        <a:rPr lang="en-US" sz="1100">
                          <a:solidFill>
                            <a:srgbClr val="1F1F1F"/>
                          </a:solidFill>
                          <a:effectLst/>
                          <a:latin typeface="Space Grotesk Medium"/>
                          <a:cs typeface="Space Grotesk Medium"/>
                        </a:rPr>
                        <a:t> Draft points, portable tanks, generators, radios</a:t>
                      </a:r>
                    </a:p>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Teams:</a:t>
                      </a:r>
                      <a:r>
                        <a:rPr lang="en-US" sz="1100">
                          <a:solidFill>
                            <a:srgbClr val="1F1F1F"/>
                          </a:solidFill>
                          <a:effectLst/>
                          <a:latin typeface="Space Grotesk Medium"/>
                          <a:cs typeface="Space Grotesk Medium"/>
                        </a:rPr>
                        <a:t> Fire crews, dispatch, mechanics</a:t>
                      </a: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Planning:</a:t>
                      </a:r>
                      <a:r>
                        <a:rPr lang="en-US" sz="1100">
                          <a:solidFill>
                            <a:srgbClr val="1F1F1F"/>
                          </a:solidFill>
                          <a:effectLst/>
                          <a:latin typeface="Space Grotesk Medium"/>
                          <a:cs typeface="Space Grotesk Medium"/>
                        </a:rPr>
                        <a:t> Clear SOPs and action plans established</a:t>
                      </a:r>
                    </a:p>
                    <a:p>
                      <a:pPr rtl="0">
                        <a:lnSpc>
                          <a:spcPct val="100000"/>
                        </a:lnSpc>
                        <a:spcBef>
                          <a:spcPts val="600"/>
                        </a:spcBef>
                        <a:buNone/>
                      </a:pPr>
                      <a:r>
                        <a:rPr lang="en-US" sz="1100">
                          <a:solidFill>
                            <a:srgbClr val="1F1F1F"/>
                          </a:solidFill>
                          <a:effectLst/>
                          <a:latin typeface="Space Grotesk Medium"/>
                          <a:cs typeface="Space Grotesk Medium"/>
                        </a:rPr>
                        <a:t>• </a:t>
                      </a:r>
                      <a:r>
                        <a:rPr lang="en-US" sz="1100" b="1">
                          <a:solidFill>
                            <a:srgbClr val="1F1F1F"/>
                          </a:solidFill>
                          <a:effectLst/>
                          <a:latin typeface="Space Grotesk Medium"/>
                          <a:cs typeface="Space Grotesk Medium"/>
                        </a:rPr>
                        <a:t>Staffing:</a:t>
                      </a:r>
                      <a:r>
                        <a:rPr lang="en-US" sz="1100">
                          <a:solidFill>
                            <a:srgbClr val="1F1F1F"/>
                          </a:solidFill>
                          <a:effectLst/>
                          <a:latin typeface="Space Grotesk Medium"/>
                          <a:cs typeface="Space Grotesk Medium"/>
                        </a:rPr>
                        <a:t> Extra help on call</a:t>
                      </a:r>
                      <a:r>
                        <a:rPr lang="zh-TW" altLang="en-US" sz="1100">
                          <a:solidFill>
                            <a:srgbClr val="1F1F1F"/>
                          </a:solidFill>
                          <a:effectLst/>
                          <a:latin typeface="Space Grotesk Medium"/>
                          <a:cs typeface="Space Grotesk Medium"/>
                        </a:rPr>
                        <a:t> </a:t>
                      </a:r>
                      <a:r>
                        <a:rPr lang="en-US" altLang="zh-TW" sz="1100">
                          <a:solidFill>
                            <a:srgbClr val="1F1F1F"/>
                          </a:solidFill>
                          <a:effectLst/>
                          <a:latin typeface="Space Grotesk Medium"/>
                          <a:cs typeface="Space Grotesk Medium"/>
                        </a:rPr>
                        <a:t>/</a:t>
                      </a:r>
                      <a:r>
                        <a:rPr lang="zh-TW" altLang="en-US" sz="1100">
                          <a:solidFill>
                            <a:srgbClr val="1F1F1F"/>
                          </a:solidFill>
                          <a:effectLst/>
                          <a:latin typeface="Space Grotesk Medium"/>
                          <a:cs typeface="Space Grotesk Medium"/>
                        </a:rPr>
                        <a:t> </a:t>
                      </a:r>
                      <a:r>
                        <a:rPr lang="en-US" altLang="zh-TW" sz="1100">
                          <a:solidFill>
                            <a:srgbClr val="1F1F1F"/>
                          </a:solidFill>
                          <a:effectLst/>
                          <a:latin typeface="Space Grotesk Medium"/>
                          <a:cs typeface="Space Grotesk Medium"/>
                        </a:rPr>
                        <a:t>M</a:t>
                      </a:r>
                      <a:r>
                        <a:rPr lang="en-US" sz="1100">
                          <a:solidFill>
                            <a:srgbClr val="1F1F1F"/>
                          </a:solidFill>
                          <a:effectLst/>
                          <a:latin typeface="Space Grotesk Medium"/>
                          <a:cs typeface="Space Grotesk Medium"/>
                        </a:rPr>
                        <a:t>echanics on </a:t>
                      </a:r>
                      <a:r>
                        <a:rPr lang="en-US" sz="1100" b="0">
                          <a:solidFill>
                            <a:srgbClr val="1F1F1F"/>
                          </a:solidFill>
                          <a:effectLst/>
                          <a:latin typeface="Space Grotesk Medium"/>
                          <a:cs typeface="Space Grotesk Medium"/>
                        </a:rPr>
                        <a:t>24/7 </a:t>
                      </a:r>
                      <a:r>
                        <a:rPr lang="en-US" sz="1100">
                          <a:solidFill>
                            <a:srgbClr val="1F1F1F"/>
                          </a:solidFill>
                          <a:effectLst/>
                          <a:latin typeface="Space Grotesk Medium"/>
                          <a:cs typeface="Space Grotesk Medium"/>
                        </a:rPr>
                        <a:t>cover</a:t>
                      </a: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537614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9FE888B7-F6DC-595F-F2B1-5061D3E1D0CF}"/>
            </a:ext>
          </a:extLst>
        </p:cNvPr>
        <p:cNvGrpSpPr/>
        <p:nvPr/>
      </p:nvGrpSpPr>
      <p:grpSpPr>
        <a:xfrm>
          <a:off x="0" y="0"/>
          <a:ext cx="0" cy="0"/>
          <a:chOff x="0" y="0"/>
          <a:chExt cx="0" cy="0"/>
        </a:xfrm>
      </p:grpSpPr>
      <p:pic>
        <p:nvPicPr>
          <p:cNvPr id="3" name="Picture 2" descr="32,600+ Small Fire Stock Photos, Pictures &amp; Royalty-Free Images - iStock | Small  fire extinguisher, Small fire room, Small fire pit">
            <a:extLst>
              <a:ext uri="{FF2B5EF4-FFF2-40B4-BE49-F238E27FC236}">
                <a16:creationId xmlns:a16="http://schemas.microsoft.com/office/drawing/2014/main" id="{B2526ADA-2A7E-4ACF-E7FF-B281CE117B7C}"/>
              </a:ext>
            </a:extLst>
          </p:cNvPr>
          <p:cNvPicPr>
            <a:picLocks noChangeAspect="1"/>
          </p:cNvPicPr>
          <p:nvPr/>
        </p:nvPicPr>
        <p:blipFill>
          <a:blip r:embed="rId3">
            <a:alphaModFix amt="30000"/>
          </a:blip>
          <a:srcRect l="22" t="15017" r="-525" b="34646"/>
          <a:stretch>
            <a:fillRect/>
          </a:stretch>
        </p:blipFill>
        <p:spPr>
          <a:xfrm>
            <a:off x="1093" y="901596"/>
            <a:ext cx="9215677" cy="4244252"/>
          </a:xfrm>
          <a:prstGeom prst="rect">
            <a:avLst/>
          </a:prstGeom>
        </p:spPr>
      </p:pic>
      <p:sp>
        <p:nvSpPr>
          <p:cNvPr id="19" name="Google Shape;366;p40">
            <a:extLst>
              <a:ext uri="{FF2B5EF4-FFF2-40B4-BE49-F238E27FC236}">
                <a16:creationId xmlns:a16="http://schemas.microsoft.com/office/drawing/2014/main" id="{D9A8EAAB-109B-17B1-F5EF-44D793A7FADD}"/>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r>
              <a:rPr lang="en-US" sz="2500">
                <a:solidFill>
                  <a:schemeClr val="tx1"/>
                </a:solidFill>
                <a:latin typeface="Space Grotesk Medium"/>
                <a:cs typeface="Space Grotesk Medium"/>
              </a:rPr>
              <a:t>First Scenario Action Plan</a:t>
            </a:r>
            <a:endParaRPr lang="en-US" altLang="zh-TW">
              <a:solidFill>
                <a:schemeClr val="tx1"/>
              </a:solidFill>
            </a:endParaRPr>
          </a:p>
        </p:txBody>
      </p:sp>
      <p:sp>
        <p:nvSpPr>
          <p:cNvPr id="25" name="Rectangle 24">
            <a:extLst>
              <a:ext uri="{FF2B5EF4-FFF2-40B4-BE49-F238E27FC236}">
                <a16:creationId xmlns:a16="http://schemas.microsoft.com/office/drawing/2014/main" id="{7751BDC3-0A87-4166-D96F-A2E81F3B6EE2}"/>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 name="Table 1">
            <a:extLst>
              <a:ext uri="{FF2B5EF4-FFF2-40B4-BE49-F238E27FC236}">
                <a16:creationId xmlns:a16="http://schemas.microsoft.com/office/drawing/2014/main" id="{B902D16B-7F38-97D4-C796-0BA14FDD9E07}"/>
              </a:ext>
            </a:extLst>
          </p:cNvPr>
          <p:cNvGraphicFramePr>
            <a:graphicFrameLocks noGrp="1"/>
          </p:cNvGraphicFramePr>
          <p:nvPr>
            <p:extLst>
              <p:ext uri="{D42A27DB-BD31-4B8C-83A1-F6EECF244321}">
                <p14:modId xmlns:p14="http://schemas.microsoft.com/office/powerpoint/2010/main" val="1189063233"/>
              </p:ext>
            </p:extLst>
          </p:nvPr>
        </p:nvGraphicFramePr>
        <p:xfrm>
          <a:off x="532173" y="1138948"/>
          <a:ext cx="8079654" cy="3776424"/>
        </p:xfrm>
        <a:graphic>
          <a:graphicData uri="http://schemas.openxmlformats.org/drawingml/2006/table">
            <a:tbl>
              <a:tblPr/>
              <a:tblGrid>
                <a:gridCol w="8079654">
                  <a:extLst>
                    <a:ext uri="{9D8B030D-6E8A-4147-A177-3AD203B41FA5}">
                      <a16:colId xmlns:a16="http://schemas.microsoft.com/office/drawing/2014/main" val="3277036582"/>
                    </a:ext>
                  </a:extLst>
                </a:gridCol>
              </a:tblGrid>
              <a:tr h="572385">
                <a:tc>
                  <a:txBody>
                    <a:bodyPr/>
                    <a:lstStyle/>
                    <a:p>
                      <a:pPr algn="ctr" rtl="0">
                        <a:lnSpc>
                          <a:spcPct val="100000"/>
                        </a:lnSpc>
                        <a:buNone/>
                      </a:pPr>
                      <a:r>
                        <a:rPr lang="en-US" sz="1400" b="1">
                          <a:solidFill>
                            <a:srgbClr val="1F1F1F"/>
                          </a:solidFill>
                          <a:effectLst/>
                          <a:latin typeface="Space Grotesk Medium"/>
                          <a:cs typeface="Space Grotesk Medium"/>
                        </a:rPr>
                        <a:t>Scenario 1</a:t>
                      </a:r>
                      <a:r>
                        <a:rPr lang="en-US" altLang="zh-TW" sz="1400" b="1">
                          <a:solidFill>
                            <a:srgbClr val="1F1F1F"/>
                          </a:solidFill>
                          <a:effectLst/>
                          <a:latin typeface="Space Grotesk Medium"/>
                          <a:cs typeface="Space Grotesk Medium"/>
                        </a:rPr>
                        <a:t>:</a:t>
                      </a:r>
                      <a:r>
                        <a:rPr lang="zh-TW" altLang="en-US" sz="1400" b="1">
                          <a:solidFill>
                            <a:srgbClr val="1F1F1F"/>
                          </a:solidFill>
                          <a:effectLst/>
                          <a:latin typeface="Space Grotesk Medium"/>
                          <a:cs typeface="Space Grotesk Medium"/>
                        </a:rPr>
                        <a:t> </a:t>
                      </a:r>
                      <a:r>
                        <a:rPr lang="en-US" altLang="zh-TW" sz="1400" b="1">
                          <a:solidFill>
                            <a:srgbClr val="1F1F1F"/>
                          </a:solidFill>
                          <a:effectLst/>
                          <a:latin typeface="Space Grotesk Medium"/>
                          <a:cs typeface="Space Grotesk Medium"/>
                        </a:rPr>
                        <a:t>Small fire, contained but growing</a:t>
                      </a:r>
                      <a:endParaRPr lang="en-CA" sz="1400">
                        <a:solidFill>
                          <a:srgbClr val="1F1F1F"/>
                        </a:solidFill>
                        <a:effectLst/>
                        <a:latin typeface="Space Grotesk Medium" panose="02020500000000000000" charset="0"/>
                        <a:cs typeface="Space Grotesk Medium" panose="02020500000000000000" charset="0"/>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05263903"/>
                  </a:ext>
                </a:extLst>
              </a:tr>
              <a:tr h="3195426">
                <a:tc>
                  <a:txBody>
                    <a:bodyPr/>
                    <a:lstStyle/>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Goal</a:t>
                      </a:r>
                      <a:r>
                        <a:rPr lang="en-US" sz="1200" b="0" i="0" u="none" strike="noStrike" noProof="0">
                          <a:solidFill>
                            <a:srgbClr val="000000"/>
                          </a:solidFill>
                          <a:effectLst/>
                          <a:latin typeface="Space Grotesk Medium"/>
                        </a:rPr>
                        <a:t>: </a:t>
                      </a:r>
                      <a:r>
                        <a:rPr lang="en-US" sz="1100" b="0" i="0" u="none" strike="noStrike" noProof="0">
                          <a:solidFill>
                            <a:srgbClr val="000000"/>
                          </a:solidFill>
                          <a:effectLst/>
                          <a:latin typeface="Space Grotesk Medium"/>
                        </a:rPr>
                        <a:t>Keep the fire small and reach containment within 48 hours.</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Triggers</a:t>
                      </a:r>
                      <a:r>
                        <a:rPr lang="en-US" sz="1200" b="0" i="0" u="none" strike="noStrike" noProof="0">
                          <a:solidFill>
                            <a:srgbClr val="000000"/>
                          </a:solidFill>
                          <a:effectLst/>
                          <a:latin typeface="Space Grotesk Medium"/>
                        </a:rPr>
                        <a:t>: </a:t>
                      </a:r>
                      <a:r>
                        <a:rPr lang="en-US" sz="1100" b="0" i="0" u="none" strike="noStrike" noProof="0">
                          <a:solidFill>
                            <a:srgbClr val="000000"/>
                          </a:solidFill>
                          <a:effectLst/>
                          <a:latin typeface="Space Grotesk Medium"/>
                        </a:rPr>
                        <a:t>Confirmed ignition or risk signals like low humidity, high wind, or fast spread.</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First hour: </a:t>
                      </a:r>
                      <a:r>
                        <a:rPr lang="en-US" sz="1100" b="0" i="0" u="none" strike="noStrike" noProof="0">
                          <a:solidFill>
                            <a:srgbClr val="000000"/>
                          </a:solidFill>
                          <a:effectLst/>
                          <a:latin typeface="Space Grotesk Medium"/>
                        </a:rPr>
                        <a:t>Confirm by tower, satellite, or drone, dispatch within 20 minutes, anchor the line, flank both sides, lay hose, and hit hotspots with water or foam.</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Resources: </a:t>
                      </a:r>
                      <a:r>
                        <a:rPr lang="en-US" sz="1100" b="0" i="0" u="none" strike="noStrike" noProof="0">
                          <a:solidFill>
                            <a:srgbClr val="000000"/>
                          </a:solidFill>
                          <a:effectLst/>
                          <a:latin typeface="Space Grotesk Medium"/>
                        </a:rPr>
                        <a:t>One 20-person initial-attack crew, Type-6 engine or skid unit, thermal drone, helicopter bucket if needed.</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Escalation: </a:t>
                      </a:r>
                      <a:r>
                        <a:rPr lang="en-US" sz="1100" b="0" i="0" u="none" strike="noStrike" noProof="0">
                          <a:solidFill>
                            <a:srgbClr val="000000"/>
                          </a:solidFill>
                          <a:effectLst/>
                          <a:latin typeface="Space Grotesk Medium"/>
                        </a:rPr>
                        <a:t>Add crews or aircraft when humidity drops below 20 percent, wind exceeds 30 km per hour, or spread is above 5 hectares per hour.</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KPIs: </a:t>
                      </a:r>
                      <a:r>
                        <a:rPr lang="en-US" sz="1100" b="0" i="0" u="none" strike="noStrike" noProof="0">
                          <a:solidFill>
                            <a:srgbClr val="000000"/>
                          </a:solidFill>
                          <a:effectLst/>
                          <a:latin typeface="Space Grotesk Medium"/>
                        </a:rPr>
                        <a:t>Dispatch time, first arrival time, percent contained in 48 hours, equipment use rate, safety incidents.</a:t>
                      </a:r>
                      <a:endParaRPr lang="en-US" sz="1200">
                        <a:solidFill>
                          <a:schemeClr val="bg1"/>
                        </a:solidFill>
                        <a:effectLst/>
                        <a:latin typeface="Space Grotesk Medium"/>
                        <a:cs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0892312"/>
                  </a:ext>
                </a:extLst>
              </a:tr>
            </a:tbl>
          </a:graphicData>
        </a:graphic>
      </p:graphicFrame>
    </p:spTree>
    <p:extLst>
      <p:ext uri="{BB962C8B-B14F-4D97-AF65-F5344CB8AC3E}">
        <p14:creationId xmlns:p14="http://schemas.microsoft.com/office/powerpoint/2010/main" val="2582168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401D16A8-F71B-9CB2-B0F0-13C35CF7FD5F}"/>
            </a:ext>
          </a:extLst>
        </p:cNvPr>
        <p:cNvGrpSpPr/>
        <p:nvPr/>
      </p:nvGrpSpPr>
      <p:grpSpPr>
        <a:xfrm>
          <a:off x="0" y="0"/>
          <a:ext cx="0" cy="0"/>
          <a:chOff x="0" y="0"/>
          <a:chExt cx="0" cy="0"/>
        </a:xfrm>
      </p:grpSpPr>
      <p:sp>
        <p:nvSpPr>
          <p:cNvPr id="19" name="Google Shape;366;p40">
            <a:extLst>
              <a:ext uri="{FF2B5EF4-FFF2-40B4-BE49-F238E27FC236}">
                <a16:creationId xmlns:a16="http://schemas.microsoft.com/office/drawing/2014/main" id="{5C71E76B-ED53-140F-E50E-FDC18DCC62A1}"/>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a:buSzPts val="2000"/>
            </a:pPr>
            <a:r>
              <a:rPr lang="en-US" altLang="zh-TW" sz="2500">
                <a:solidFill>
                  <a:schemeClr val="tx1"/>
                </a:solidFill>
                <a:latin typeface="Space Grotesk Medium"/>
                <a:cs typeface="Space Grotesk Medium"/>
              </a:rPr>
              <a:t>Second Scenario Action Plan</a:t>
            </a:r>
          </a:p>
          <a:p>
            <a:pPr>
              <a:buSzPts val="2000"/>
            </a:pPr>
            <a:endParaRPr lang="en-US" altLang="zh-TW" sz="2500">
              <a:solidFill>
                <a:schemeClr val="tx1"/>
              </a:solidFill>
              <a:latin typeface="Space Grotesk Medium" panose="02020500000000000000" charset="0"/>
              <a:cs typeface="Space Grotesk Medium" panose="02020500000000000000" charset="0"/>
            </a:endParaRPr>
          </a:p>
        </p:txBody>
      </p:sp>
      <p:sp>
        <p:nvSpPr>
          <p:cNvPr id="25" name="Rectangle 24">
            <a:extLst>
              <a:ext uri="{FF2B5EF4-FFF2-40B4-BE49-F238E27FC236}">
                <a16:creationId xmlns:a16="http://schemas.microsoft.com/office/drawing/2014/main" id="{C15637C2-A99F-3943-63A6-357A6BBA4B9E}"/>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 name="Table 1">
            <a:extLst>
              <a:ext uri="{FF2B5EF4-FFF2-40B4-BE49-F238E27FC236}">
                <a16:creationId xmlns:a16="http://schemas.microsoft.com/office/drawing/2014/main" id="{FE23C010-1741-DB93-8742-98E4F9038175}"/>
              </a:ext>
            </a:extLst>
          </p:cNvPr>
          <p:cNvGraphicFramePr>
            <a:graphicFrameLocks noGrp="1"/>
          </p:cNvGraphicFramePr>
          <p:nvPr>
            <p:extLst>
              <p:ext uri="{D42A27DB-BD31-4B8C-83A1-F6EECF244321}">
                <p14:modId xmlns:p14="http://schemas.microsoft.com/office/powerpoint/2010/main" val="1087958622"/>
              </p:ext>
            </p:extLst>
          </p:nvPr>
        </p:nvGraphicFramePr>
        <p:xfrm>
          <a:off x="532173" y="1138948"/>
          <a:ext cx="8079654" cy="3780551"/>
        </p:xfrm>
        <a:graphic>
          <a:graphicData uri="http://schemas.openxmlformats.org/drawingml/2006/table">
            <a:tbl>
              <a:tblPr/>
              <a:tblGrid>
                <a:gridCol w="8079654">
                  <a:extLst>
                    <a:ext uri="{9D8B030D-6E8A-4147-A177-3AD203B41FA5}">
                      <a16:colId xmlns:a16="http://schemas.microsoft.com/office/drawing/2014/main" val="3277036582"/>
                    </a:ext>
                  </a:extLst>
                </a:gridCol>
              </a:tblGrid>
              <a:tr h="572385">
                <a:tc>
                  <a:txBody>
                    <a:bodyPr/>
                    <a:lstStyle/>
                    <a:p>
                      <a:pPr algn="ctr" rtl="0">
                        <a:lnSpc>
                          <a:spcPct val="100000"/>
                        </a:lnSpc>
                        <a:buNone/>
                      </a:pPr>
                      <a:r>
                        <a:rPr lang="en-US" sz="1400" b="1">
                          <a:solidFill>
                            <a:srgbClr val="1F1F1F"/>
                          </a:solidFill>
                          <a:effectLst/>
                          <a:latin typeface="Space Grotesk Medium"/>
                          <a:cs typeface="Space Grotesk Medium"/>
                        </a:rPr>
                        <a:t>Scenario </a:t>
                      </a:r>
                      <a:r>
                        <a:rPr lang="en-US" altLang="zh-TW" sz="1400" b="1">
                          <a:solidFill>
                            <a:srgbClr val="1F1F1F"/>
                          </a:solidFill>
                          <a:effectLst/>
                          <a:latin typeface="Space Grotesk Medium"/>
                          <a:cs typeface="Space Grotesk Medium"/>
                        </a:rPr>
                        <a:t>2:</a:t>
                      </a:r>
                      <a:r>
                        <a:rPr lang="zh-TW" altLang="en-US" sz="1400" b="1">
                          <a:solidFill>
                            <a:srgbClr val="1F1F1F"/>
                          </a:solidFill>
                          <a:effectLst/>
                          <a:latin typeface="Space Grotesk Medium"/>
                          <a:cs typeface="Space Grotesk Medium"/>
                        </a:rPr>
                        <a:t> </a:t>
                      </a:r>
                      <a:r>
                        <a:rPr lang="en-US" altLang="zh-TW" sz="1400" b="1">
                          <a:solidFill>
                            <a:srgbClr val="1F1F1F"/>
                          </a:solidFill>
                          <a:effectLst/>
                          <a:latin typeface="Space Grotesk Medium"/>
                          <a:cs typeface="Space Grotesk Medium"/>
                        </a:rPr>
                        <a:t> Large, out-of-control fire + Evacuation</a:t>
                      </a:r>
                      <a:endParaRPr lang="en-CA" sz="1400">
                        <a:solidFill>
                          <a:srgbClr val="1F1F1F"/>
                        </a:solidFill>
                        <a:effectLst/>
                        <a:latin typeface="Space Grotesk Medium" panose="02020500000000000000" charset="0"/>
                        <a:cs typeface="Space Grotesk Medium" panose="02020500000000000000" charset="0"/>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05263903"/>
                  </a:ext>
                </a:extLst>
              </a:tr>
              <a:tr h="3195426">
                <a:tc>
                  <a:txBody>
                    <a:bodyPr/>
                    <a:lstStyle/>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Goal: </a:t>
                      </a:r>
                      <a:r>
                        <a:rPr lang="en-US" sz="1100" b="0" i="0" u="none" strike="noStrike" noProof="0">
                          <a:solidFill>
                            <a:srgbClr val="000000"/>
                          </a:solidFill>
                          <a:effectLst/>
                          <a:latin typeface="Space Grotesk Medium"/>
                        </a:rPr>
                        <a:t>Protect people first, then critical sites and property, and stabilize the perimeter.</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Triggers: </a:t>
                      </a:r>
                      <a:r>
                        <a:rPr lang="en-US" sz="1100" b="0" i="0" u="none" strike="noStrike" noProof="0">
                          <a:solidFill>
                            <a:srgbClr val="000000"/>
                          </a:solidFill>
                          <a:effectLst/>
                          <a:latin typeface="Space Grotesk Medium"/>
                        </a:rPr>
                        <a:t>Fast spread toward communities or unsafe air quality alerts.</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First hour: </a:t>
                      </a:r>
                      <a:r>
                        <a:rPr lang="en-US" sz="1100" b="0" i="0" u="none" strike="noStrike" noProof="0">
                          <a:solidFill>
                            <a:srgbClr val="000000"/>
                          </a:solidFill>
                          <a:effectLst/>
                          <a:latin typeface="Space Grotesk Medium"/>
                        </a:rPr>
                        <a:t>Stand up unified command and the provincial EOC, push alerts in multiple languages, open several evacuation routes with checkpoints, move vulnerable groups first, and protect power and water sites.</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Resources: </a:t>
                      </a:r>
                      <a:r>
                        <a:rPr lang="en-US" sz="1100" b="0" i="0" u="none" strike="noStrike" noProof="0">
                          <a:solidFill>
                            <a:srgbClr val="000000"/>
                          </a:solidFill>
                          <a:effectLst/>
                          <a:latin typeface="Space Grotesk Medium"/>
                        </a:rPr>
                        <a:t>Multiple ground crews and aircraft, police for traffic, medical and shelter teams, buses and signs, cots and hygiene kits, water and food, HEPA purifiers, redundant communications.</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Escalation: </a:t>
                      </a:r>
                      <a:r>
                        <a:rPr lang="en-US" sz="1100" b="0" i="0" u="none" strike="noStrike" noProof="0">
                          <a:solidFill>
                            <a:srgbClr val="000000"/>
                          </a:solidFill>
                          <a:effectLst/>
                          <a:latin typeface="Space Grotesk Medium"/>
                        </a:rPr>
                        <a:t>Request inter-provincial and federal surge support when local capacity is at risk.</a:t>
                      </a:r>
                    </a:p>
                    <a:p>
                      <a:pPr marL="171450" lvl="0" indent="-171450" algn="l">
                        <a:lnSpc>
                          <a:spcPct val="200000"/>
                        </a:lnSpc>
                        <a:spcBef>
                          <a:spcPts val="0"/>
                        </a:spcBef>
                        <a:spcAft>
                          <a:spcPts val="0"/>
                        </a:spcAft>
                        <a:buFont typeface="Arial" panose="020B0604020202020204" pitchFamily="34" charset="0"/>
                        <a:buChar char="•"/>
                      </a:pPr>
                      <a:r>
                        <a:rPr lang="en-US" sz="1200" b="1" i="0" u="none" strike="noStrike" noProof="0">
                          <a:solidFill>
                            <a:srgbClr val="000000"/>
                          </a:solidFill>
                          <a:effectLst/>
                          <a:latin typeface="Space Grotesk Medium"/>
                        </a:rPr>
                        <a:t>KPIs: </a:t>
                      </a:r>
                      <a:r>
                        <a:rPr lang="en-US" sz="1100" b="0" i="0" u="none" strike="noStrike" noProof="0">
                          <a:solidFill>
                            <a:srgbClr val="000000"/>
                          </a:solidFill>
                          <a:effectLst/>
                          <a:latin typeface="Space Grotesk Medium"/>
                        </a:rPr>
                        <a:t>Percent evacuated within 12 hours, checkpoint flow and clearance time, shelter open time and occupancy, communications uptime, injuries avoided, number of protected assets, days that clean-air spaces are used.</a:t>
                      </a:r>
                      <a:endParaRPr lang="en-US" sz="1200">
                        <a:solidFill>
                          <a:schemeClr val="bg1"/>
                        </a:solidFill>
                        <a:effectLst/>
                        <a:latin typeface="Space Grotesk Medium"/>
                        <a:cs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0892312"/>
                  </a:ext>
                </a:extLst>
              </a:tr>
            </a:tbl>
          </a:graphicData>
        </a:graphic>
      </p:graphicFrame>
    </p:spTree>
    <p:extLst>
      <p:ext uri="{BB962C8B-B14F-4D97-AF65-F5344CB8AC3E}">
        <p14:creationId xmlns:p14="http://schemas.microsoft.com/office/powerpoint/2010/main" val="4224416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a:spLocks noGrp="1"/>
          </p:cNvSpPr>
          <p:nvPr>
            <p:ph type="pic" idx="2"/>
          </p:nvPr>
        </p:nvSpPr>
        <p:spPr>
          <a:xfrm>
            <a:off x="0" y="0"/>
            <a:ext cx="9144000" cy="5143500"/>
          </a:xfrm>
          <a:prstGeom prst="rect">
            <a:avLst/>
          </a:prstGeom>
        </p:spPr>
        <p:txBody>
          <a:bodyPr/>
          <a:lstStyle/>
          <a:p>
            <a:endParaRPr lang="zh-TW" altLang="en-US"/>
          </a:p>
        </p:txBody>
      </p:sp>
      <p:pic>
        <p:nvPicPr>
          <p:cNvPr id="204" name="Google Shape;204;p29" title="firefighters-helping-out-with-nature-wildfire.jpg"/>
          <p:cNvPicPr preferRelativeResize="0">
            <a:picLocks noGrp="1"/>
          </p:cNvPicPr>
          <p:nvPr>
            <p:ph type="pic" idx="2"/>
          </p:nvPr>
        </p:nvPicPr>
        <p:blipFill rotWithShape="1">
          <a:blip r:embed="rId3">
            <a:alphaModFix/>
          </a:blip>
          <a:srcRect t="7798" b="7806"/>
          <a:stretch/>
        </p:blipFill>
        <p:spPr>
          <a:xfrm>
            <a:off x="0" y="125"/>
            <a:ext cx="9144003" cy="5143497"/>
          </a:xfrm>
          <a:prstGeom prst="rect">
            <a:avLst/>
          </a:prstGeom>
          <a:noFill/>
          <a:ln>
            <a:noFill/>
          </a:ln>
        </p:spPr>
      </p:pic>
      <p:sp>
        <p:nvSpPr>
          <p:cNvPr id="10" name="Google Shape;214;p30">
            <a:extLst>
              <a:ext uri="{FF2B5EF4-FFF2-40B4-BE49-F238E27FC236}">
                <a16:creationId xmlns:a16="http://schemas.microsoft.com/office/drawing/2014/main" id="{946C3B9A-57E5-1F5F-740D-2FB2B5CAF619}"/>
              </a:ext>
            </a:extLst>
          </p:cNvPr>
          <p:cNvSpPr/>
          <p:nvPr/>
        </p:nvSpPr>
        <p:spPr>
          <a:xfrm flipH="1">
            <a:off x="99" y="1523100"/>
            <a:ext cx="6048053" cy="3620400"/>
          </a:xfrm>
          <a:prstGeom prst="rect">
            <a:avLst/>
          </a:prstGeom>
          <a:solidFill>
            <a:srgbClr val="453937">
              <a:alpha val="54000"/>
            </a:srgbClr>
          </a:solidFill>
          <a:ln>
            <a:noFill/>
          </a:ln>
          <a:effectLst>
            <a:outerShdw blurRad="214313"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1" name="Google Shape;215;p30">
            <a:extLst>
              <a:ext uri="{FF2B5EF4-FFF2-40B4-BE49-F238E27FC236}">
                <a16:creationId xmlns:a16="http://schemas.microsoft.com/office/drawing/2014/main" id="{82D54F2D-13A8-C215-D816-7DA02A07B179}"/>
              </a:ext>
            </a:extLst>
          </p:cNvPr>
          <p:cNvSpPr txBox="1">
            <a:spLocks noGrp="1"/>
          </p:cNvSpPr>
          <p:nvPr>
            <p:ph type="title"/>
          </p:nvPr>
        </p:nvSpPr>
        <p:spPr>
          <a:xfrm flipH="1">
            <a:off x="228649" y="1621525"/>
            <a:ext cx="6048053" cy="1828800"/>
          </a:xfrm>
          <a:prstGeom prst="rect">
            <a:avLst/>
          </a:prstGeom>
        </p:spPr>
        <p:txBody>
          <a:bodyPr spcFirstLastPara="1" wrap="square" lIns="91425" tIns="91425" rIns="91425" bIns="91425" anchor="b" anchorCtr="0">
            <a:noAutofit/>
          </a:bodyPr>
          <a:lstStyle/>
          <a:p>
            <a:r>
              <a:rPr lang="en-US" altLang="zh-TW" sz="4000" b="1"/>
              <a:t>Wildfire Event </a:t>
            </a:r>
            <a:br>
              <a:rPr lang="en-US" altLang="zh-TW" sz="4000" b="1"/>
            </a:br>
            <a:r>
              <a:rPr lang="en-US" altLang="zh-TW" sz="4000" b="1"/>
              <a:t>Measurement Plan</a:t>
            </a:r>
          </a:p>
        </p:txBody>
      </p:sp>
      <p:sp>
        <p:nvSpPr>
          <p:cNvPr id="12" name="Google Shape;216;p30">
            <a:extLst>
              <a:ext uri="{FF2B5EF4-FFF2-40B4-BE49-F238E27FC236}">
                <a16:creationId xmlns:a16="http://schemas.microsoft.com/office/drawing/2014/main" id="{D31D0850-D249-385B-5F9B-8727A4A12026}"/>
              </a:ext>
            </a:extLst>
          </p:cNvPr>
          <p:cNvSpPr txBox="1">
            <a:spLocks/>
          </p:cNvSpPr>
          <p:nvPr/>
        </p:nvSpPr>
        <p:spPr>
          <a:xfrm flipH="1">
            <a:off x="228600" y="3816096"/>
            <a:ext cx="2651760" cy="8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3500" i="1">
                <a:solidFill>
                  <a:schemeClr val="tx1"/>
                </a:solidFill>
              </a:rPr>
              <a:t>PART </a:t>
            </a:r>
            <a:r>
              <a:rPr lang="en-US" sz="3500" i="1">
                <a:solidFill>
                  <a:schemeClr val="tx1"/>
                </a:solidFill>
              </a:rPr>
              <a:t>0</a:t>
            </a:r>
            <a:r>
              <a:rPr lang="en-US" altLang="zh-TW" sz="3500" i="1">
                <a:solidFill>
                  <a:schemeClr val="tx1"/>
                </a:solidFill>
              </a:rPr>
              <a:t>2</a:t>
            </a:r>
            <a:endParaRPr lang="en-US" sz="3500" i="1">
              <a:solidFill>
                <a:schemeClr val="tx1"/>
              </a:solidFill>
            </a:endParaRPr>
          </a:p>
        </p:txBody>
      </p:sp>
      <p:cxnSp>
        <p:nvCxnSpPr>
          <p:cNvPr id="13" name="Google Shape;217;p30">
            <a:extLst>
              <a:ext uri="{FF2B5EF4-FFF2-40B4-BE49-F238E27FC236}">
                <a16:creationId xmlns:a16="http://schemas.microsoft.com/office/drawing/2014/main" id="{D5AD261E-38C8-9C2D-86F4-DB2C54CA0A28}"/>
              </a:ext>
            </a:extLst>
          </p:cNvPr>
          <p:cNvCxnSpPr/>
          <p:nvPr/>
        </p:nvCxnSpPr>
        <p:spPr>
          <a:xfrm rot="10800000">
            <a:off x="304800" y="3591000"/>
            <a:ext cx="594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Rectangle 1">
            <a:extLst>
              <a:ext uri="{FF2B5EF4-FFF2-40B4-BE49-F238E27FC236}">
                <a16:creationId xmlns:a16="http://schemas.microsoft.com/office/drawing/2014/main" id="{A872C3E2-9680-6CD6-195D-F7B76ABA9108}"/>
              </a:ext>
            </a:extLst>
          </p:cNvPr>
          <p:cNvSpPr/>
          <p:nvPr/>
        </p:nvSpPr>
        <p:spPr>
          <a:xfrm>
            <a:off x="0" y="675155"/>
            <a:ext cx="9177763" cy="4446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6" name="Google Shape;86;p13" descr="image.png"/>
          <p:cNvPicPr preferRelativeResize="0"/>
          <p:nvPr/>
        </p:nvPicPr>
        <p:blipFill rotWithShape="1">
          <a:blip r:embed="rId3">
            <a:alphaModFix/>
          </a:blip>
          <a:srcRect/>
          <a:stretch/>
        </p:blipFill>
        <p:spPr>
          <a:xfrm>
            <a:off x="500374" y="4486871"/>
            <a:ext cx="6382207" cy="480602"/>
          </a:xfrm>
          <a:prstGeom prst="rect">
            <a:avLst/>
          </a:prstGeom>
          <a:noFill/>
          <a:ln>
            <a:noFill/>
          </a:ln>
        </p:spPr>
      </p:pic>
      <p:sp>
        <p:nvSpPr>
          <p:cNvPr id="88" name="Google Shape;88;p13"/>
          <p:cNvSpPr txBox="1"/>
          <p:nvPr/>
        </p:nvSpPr>
        <p:spPr>
          <a:xfrm>
            <a:off x="685801" y="805753"/>
            <a:ext cx="4028405" cy="914481"/>
          </a:xfrm>
          <a:prstGeom prst="rect">
            <a:avLst/>
          </a:prstGeom>
          <a:noFill/>
          <a:ln>
            <a:noFill/>
          </a:ln>
        </p:spPr>
        <p:txBody>
          <a:bodyPr spcFirstLastPara="1" wrap="square" lIns="0" tIns="0" rIns="0" bIns="0" anchor="t" anchorCtr="0">
            <a:spAutoFit/>
          </a:bodyPr>
          <a:lstStyle/>
          <a:p>
            <a:pPr>
              <a:lnSpc>
                <a:spcPct val="160000"/>
              </a:lnSpc>
            </a:pPr>
            <a:r>
              <a:rPr lang="en-US" sz="1238" b="1">
                <a:solidFill>
                  <a:srgbClr val="431407"/>
                </a:solidFill>
                <a:latin typeface="Roboto"/>
                <a:ea typeface="Roboto"/>
                <a:cs typeface="Roboto"/>
                <a:sym typeface="Roboto"/>
              </a:rPr>
              <a:t>Standardized Framework:</a:t>
            </a:r>
            <a:r>
              <a:rPr lang="en-US" sz="1238">
                <a:solidFill>
                  <a:srgbClr val="431407"/>
                </a:solidFill>
                <a:latin typeface="Roboto"/>
                <a:ea typeface="Roboto"/>
                <a:cs typeface="Roboto"/>
                <a:sym typeface="Roboto"/>
              </a:rPr>
              <a:t> Our metric design strictly follows the "Toolbox of Metrics" and integrates the 10 OM Decision Areas.</a:t>
            </a:r>
            <a:endParaRPr sz="1050"/>
          </a:p>
        </p:txBody>
      </p:sp>
      <p:sp>
        <p:nvSpPr>
          <p:cNvPr id="89" name="Google Shape;89;p13"/>
          <p:cNvSpPr txBox="1"/>
          <p:nvPr/>
        </p:nvSpPr>
        <p:spPr>
          <a:xfrm>
            <a:off x="685800" y="1743272"/>
            <a:ext cx="4028405" cy="609654"/>
          </a:xfrm>
          <a:prstGeom prst="rect">
            <a:avLst/>
          </a:prstGeom>
          <a:noFill/>
          <a:ln>
            <a:noFill/>
          </a:ln>
        </p:spPr>
        <p:txBody>
          <a:bodyPr spcFirstLastPara="1" wrap="square" lIns="0" tIns="0" rIns="0" bIns="0" anchor="t" anchorCtr="0">
            <a:spAutoFit/>
          </a:bodyPr>
          <a:lstStyle/>
          <a:p>
            <a:pPr>
              <a:lnSpc>
                <a:spcPct val="160000"/>
              </a:lnSpc>
            </a:pPr>
            <a:r>
              <a:rPr lang="en-US" sz="1238" b="1">
                <a:solidFill>
                  <a:srgbClr val="431407"/>
                </a:solidFill>
                <a:latin typeface="Roboto"/>
                <a:ea typeface="Roboto"/>
                <a:cs typeface="Roboto"/>
                <a:sym typeface="Roboto"/>
              </a:rPr>
              <a:t>Operational Stages:</a:t>
            </a:r>
            <a:r>
              <a:rPr lang="en-US" sz="1238">
                <a:solidFill>
                  <a:srgbClr val="431407"/>
                </a:solidFill>
                <a:latin typeface="Roboto"/>
                <a:ea typeface="Roboto"/>
                <a:cs typeface="Roboto"/>
                <a:sym typeface="Roboto"/>
              </a:rPr>
              <a:t> Metrics are strategically organized into three phases:</a:t>
            </a:r>
            <a:endParaRPr sz="1050"/>
          </a:p>
        </p:txBody>
      </p:sp>
      <p:sp>
        <p:nvSpPr>
          <p:cNvPr id="90" name="Google Shape;90;p13"/>
          <p:cNvSpPr txBox="1"/>
          <p:nvPr/>
        </p:nvSpPr>
        <p:spPr>
          <a:xfrm>
            <a:off x="681044" y="3314535"/>
            <a:ext cx="4028405" cy="914481"/>
          </a:xfrm>
          <a:prstGeom prst="rect">
            <a:avLst/>
          </a:prstGeom>
          <a:noFill/>
          <a:ln>
            <a:noFill/>
          </a:ln>
        </p:spPr>
        <p:txBody>
          <a:bodyPr spcFirstLastPara="1" wrap="square" lIns="0" tIns="0" rIns="0" bIns="0" anchor="t" anchorCtr="0">
            <a:spAutoFit/>
          </a:bodyPr>
          <a:lstStyle/>
          <a:p>
            <a:pPr>
              <a:lnSpc>
                <a:spcPct val="160000"/>
              </a:lnSpc>
            </a:pPr>
            <a:r>
              <a:rPr lang="en-US" sz="1238">
                <a:solidFill>
                  <a:srgbClr val="431407"/>
                </a:solidFill>
                <a:latin typeface="Roboto"/>
                <a:ea typeface="Roboto"/>
                <a:cs typeface="Roboto"/>
                <a:sym typeface="Roboto"/>
              </a:rPr>
              <a:t>This structure ensures a complete, data-driven cycle for wildfire prediction, response, and continuous improvement.</a:t>
            </a:r>
            <a:endParaRPr sz="1050"/>
          </a:p>
        </p:txBody>
      </p:sp>
      <p:sp>
        <p:nvSpPr>
          <p:cNvPr id="91" name="Google Shape;91;p13"/>
          <p:cNvSpPr txBox="1"/>
          <p:nvPr/>
        </p:nvSpPr>
        <p:spPr>
          <a:xfrm>
            <a:off x="685800" y="4544551"/>
            <a:ext cx="6926580" cy="332399"/>
          </a:xfrm>
          <a:prstGeom prst="rect">
            <a:avLst/>
          </a:prstGeom>
          <a:noFill/>
          <a:ln>
            <a:noFill/>
          </a:ln>
        </p:spPr>
        <p:txBody>
          <a:bodyPr spcFirstLastPara="1" wrap="square" lIns="0" tIns="0" rIns="0" bIns="0" anchor="t" anchorCtr="0">
            <a:spAutoFit/>
          </a:bodyPr>
          <a:lstStyle/>
          <a:p>
            <a:pPr>
              <a:lnSpc>
                <a:spcPct val="159944"/>
              </a:lnSpc>
            </a:pPr>
            <a:r>
              <a:rPr lang="en-US" sz="1350" i="1">
                <a:solidFill>
                  <a:srgbClr val="9A3412"/>
                </a:solidFill>
                <a:latin typeface="Roboto"/>
                <a:ea typeface="Roboto"/>
                <a:cs typeface="Roboto"/>
                <a:sym typeface="Roboto"/>
              </a:rPr>
              <a:t>“Metrics guide WHEN to respond, HOW to respond, and HOW WELL we responded”</a:t>
            </a:r>
            <a:endParaRPr sz="1050"/>
          </a:p>
        </p:txBody>
      </p:sp>
      <p:sp>
        <p:nvSpPr>
          <p:cNvPr id="92" name="Google Shape;92;p13"/>
          <p:cNvSpPr txBox="1"/>
          <p:nvPr/>
        </p:nvSpPr>
        <p:spPr>
          <a:xfrm>
            <a:off x="935831" y="2377418"/>
            <a:ext cx="3778374" cy="276999"/>
          </a:xfrm>
          <a:prstGeom prst="rect">
            <a:avLst/>
          </a:prstGeom>
          <a:noFill/>
          <a:ln>
            <a:noFill/>
          </a:ln>
        </p:spPr>
        <p:txBody>
          <a:bodyPr spcFirstLastPara="1" wrap="square" lIns="0" tIns="0" rIns="0" bIns="0" anchor="t" anchorCtr="0">
            <a:spAutoFit/>
          </a:bodyPr>
          <a:lstStyle/>
          <a:p>
            <a:pPr>
              <a:lnSpc>
                <a:spcPct val="160000"/>
              </a:lnSpc>
            </a:pPr>
            <a:r>
              <a:rPr lang="en-US" sz="1125" b="1">
                <a:solidFill>
                  <a:srgbClr val="431407"/>
                </a:solidFill>
                <a:latin typeface="Roboto"/>
                <a:ea typeface="Roboto"/>
                <a:cs typeface="Roboto"/>
                <a:sym typeface="Roboto"/>
              </a:rPr>
              <a:t>Forecasting:</a:t>
            </a:r>
            <a:r>
              <a:rPr lang="en-US" sz="1125">
                <a:solidFill>
                  <a:srgbClr val="431407"/>
                </a:solidFill>
                <a:latin typeface="Roboto"/>
                <a:ea typeface="Roboto"/>
                <a:cs typeface="Roboto"/>
                <a:sym typeface="Roboto"/>
              </a:rPr>
              <a:t> Predicting risk (Before Event)</a:t>
            </a:r>
            <a:endParaRPr sz="1050"/>
          </a:p>
        </p:txBody>
      </p:sp>
      <p:sp>
        <p:nvSpPr>
          <p:cNvPr id="93" name="Google Shape;93;p13"/>
          <p:cNvSpPr txBox="1"/>
          <p:nvPr/>
        </p:nvSpPr>
        <p:spPr>
          <a:xfrm>
            <a:off x="935831" y="2677456"/>
            <a:ext cx="3778374" cy="276999"/>
          </a:xfrm>
          <a:prstGeom prst="rect">
            <a:avLst/>
          </a:prstGeom>
          <a:noFill/>
          <a:ln>
            <a:noFill/>
          </a:ln>
        </p:spPr>
        <p:txBody>
          <a:bodyPr spcFirstLastPara="1" wrap="square" lIns="0" tIns="0" rIns="0" bIns="0" anchor="t" anchorCtr="0">
            <a:spAutoFit/>
          </a:bodyPr>
          <a:lstStyle/>
          <a:p>
            <a:pPr>
              <a:lnSpc>
                <a:spcPct val="160000"/>
              </a:lnSpc>
            </a:pPr>
            <a:r>
              <a:rPr lang="en-US" sz="1125" b="1">
                <a:solidFill>
                  <a:srgbClr val="431407"/>
                </a:solidFill>
                <a:latin typeface="Roboto"/>
                <a:ea typeface="Roboto"/>
                <a:cs typeface="Roboto"/>
                <a:sym typeface="Roboto"/>
              </a:rPr>
              <a:t>Execution:</a:t>
            </a:r>
            <a:r>
              <a:rPr lang="en-US" sz="1125">
                <a:solidFill>
                  <a:srgbClr val="431407"/>
                </a:solidFill>
                <a:latin typeface="Roboto"/>
                <a:ea typeface="Roboto"/>
                <a:cs typeface="Roboto"/>
                <a:sym typeface="Roboto"/>
              </a:rPr>
              <a:t> Monitoring operations (During Event)</a:t>
            </a:r>
            <a:endParaRPr sz="1050"/>
          </a:p>
        </p:txBody>
      </p:sp>
      <p:sp>
        <p:nvSpPr>
          <p:cNvPr id="94" name="Google Shape;94;p13"/>
          <p:cNvSpPr txBox="1"/>
          <p:nvPr/>
        </p:nvSpPr>
        <p:spPr>
          <a:xfrm>
            <a:off x="935831" y="2977493"/>
            <a:ext cx="3778374" cy="276999"/>
          </a:xfrm>
          <a:prstGeom prst="rect">
            <a:avLst/>
          </a:prstGeom>
          <a:noFill/>
          <a:ln>
            <a:noFill/>
          </a:ln>
        </p:spPr>
        <p:txBody>
          <a:bodyPr spcFirstLastPara="1" wrap="square" lIns="0" tIns="0" rIns="0" bIns="0" anchor="t" anchorCtr="0">
            <a:spAutoFit/>
          </a:bodyPr>
          <a:lstStyle/>
          <a:p>
            <a:pPr>
              <a:lnSpc>
                <a:spcPct val="160000"/>
              </a:lnSpc>
            </a:pPr>
            <a:r>
              <a:rPr lang="en-US" sz="1125" b="1">
                <a:solidFill>
                  <a:srgbClr val="431407"/>
                </a:solidFill>
                <a:latin typeface="Roboto"/>
                <a:ea typeface="Roboto"/>
                <a:cs typeface="Roboto"/>
                <a:sym typeface="Roboto"/>
              </a:rPr>
              <a:t>Evaluation:</a:t>
            </a:r>
            <a:r>
              <a:rPr lang="en-US" sz="1125">
                <a:solidFill>
                  <a:srgbClr val="431407"/>
                </a:solidFill>
                <a:latin typeface="Roboto"/>
                <a:ea typeface="Roboto"/>
                <a:cs typeface="Roboto"/>
                <a:sym typeface="Roboto"/>
              </a:rPr>
              <a:t> Measuring outcomes (After Event)</a:t>
            </a:r>
            <a:endParaRPr sz="1050"/>
          </a:p>
        </p:txBody>
      </p:sp>
      <p:sp>
        <p:nvSpPr>
          <p:cNvPr id="96" name="Google Shape;96;p13"/>
          <p:cNvSpPr txBox="1"/>
          <p:nvPr/>
        </p:nvSpPr>
        <p:spPr>
          <a:xfrm>
            <a:off x="435769" y="35696"/>
            <a:ext cx="8686085" cy="415498"/>
          </a:xfrm>
          <a:prstGeom prst="rect">
            <a:avLst/>
          </a:prstGeom>
          <a:noFill/>
          <a:ln>
            <a:noFill/>
          </a:ln>
        </p:spPr>
        <p:txBody>
          <a:bodyPr spcFirstLastPara="1" wrap="square" lIns="0" tIns="0" rIns="0" bIns="0" anchor="t" anchorCtr="0">
            <a:spAutoFit/>
          </a:bodyPr>
          <a:lstStyle/>
          <a:p>
            <a:r>
              <a:rPr lang="en-US" sz="2700" b="1">
                <a:solidFill>
                  <a:schemeClr val="tx1"/>
                </a:solidFill>
                <a:latin typeface="Playfair Display"/>
                <a:ea typeface="Playfair Display"/>
                <a:cs typeface="Playfair Display"/>
                <a:sym typeface="Playfair Display"/>
              </a:rPr>
              <a:t>Measurement Plan Using the Toolbox of Metrics</a:t>
            </a:r>
            <a:endParaRPr sz="1050">
              <a:solidFill>
                <a:schemeClr val="tx1"/>
              </a:solidFill>
            </a:endParaRPr>
          </a:p>
        </p:txBody>
      </p:sp>
      <p:sp>
        <p:nvSpPr>
          <p:cNvPr id="97" name="Google Shape;97;p13"/>
          <p:cNvSpPr/>
          <p:nvPr/>
        </p:nvSpPr>
        <p:spPr>
          <a:xfrm>
            <a:off x="307181" y="632293"/>
            <a:ext cx="8272463" cy="21431"/>
          </a:xfrm>
          <a:prstGeom prst="rect">
            <a:avLst/>
          </a:prstGeom>
          <a:solidFill>
            <a:srgbClr val="F97316"/>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pic>
        <p:nvPicPr>
          <p:cNvPr id="98" name="Google Shape;98;p13" descr="image.png"/>
          <p:cNvPicPr preferRelativeResize="0"/>
          <p:nvPr/>
        </p:nvPicPr>
        <p:blipFill rotWithShape="1">
          <a:blip r:embed="rId4">
            <a:alphaModFix/>
          </a:blip>
          <a:srcRect/>
          <a:stretch/>
        </p:blipFill>
        <p:spPr>
          <a:xfrm>
            <a:off x="435769" y="899108"/>
            <a:ext cx="128588" cy="150019"/>
          </a:xfrm>
          <a:prstGeom prst="rect">
            <a:avLst/>
          </a:prstGeom>
          <a:noFill/>
          <a:ln>
            <a:noFill/>
          </a:ln>
        </p:spPr>
      </p:pic>
      <p:pic>
        <p:nvPicPr>
          <p:cNvPr id="99" name="Google Shape;99;p13" descr="image.png"/>
          <p:cNvPicPr preferRelativeResize="0"/>
          <p:nvPr/>
        </p:nvPicPr>
        <p:blipFill rotWithShape="1">
          <a:blip r:embed="rId4">
            <a:alphaModFix/>
          </a:blip>
          <a:srcRect/>
          <a:stretch/>
        </p:blipFill>
        <p:spPr>
          <a:xfrm>
            <a:off x="435769" y="1831814"/>
            <a:ext cx="128588" cy="150019"/>
          </a:xfrm>
          <a:prstGeom prst="rect">
            <a:avLst/>
          </a:prstGeom>
          <a:noFill/>
          <a:ln>
            <a:noFill/>
          </a:ln>
        </p:spPr>
      </p:pic>
      <p:pic>
        <p:nvPicPr>
          <p:cNvPr id="100" name="Google Shape;100;p13" descr="image.png"/>
          <p:cNvPicPr preferRelativeResize="0"/>
          <p:nvPr/>
        </p:nvPicPr>
        <p:blipFill rotWithShape="1">
          <a:blip r:embed="rId4">
            <a:alphaModFix/>
          </a:blip>
          <a:srcRect/>
          <a:stretch/>
        </p:blipFill>
        <p:spPr>
          <a:xfrm>
            <a:off x="435769" y="3413262"/>
            <a:ext cx="128588" cy="150019"/>
          </a:xfrm>
          <a:prstGeom prst="rect">
            <a:avLst/>
          </a:prstGeom>
          <a:noFill/>
          <a:ln>
            <a:noFill/>
          </a:ln>
        </p:spPr>
      </p:pic>
      <p:pic>
        <p:nvPicPr>
          <p:cNvPr id="103" name="Google Shape;103;p13" descr="image.png"/>
          <p:cNvPicPr preferRelativeResize="0"/>
          <p:nvPr/>
        </p:nvPicPr>
        <p:blipFill rotWithShape="1">
          <a:blip r:embed="rId4">
            <a:alphaModFix/>
          </a:blip>
          <a:srcRect/>
          <a:stretch/>
        </p:blipFill>
        <p:spPr>
          <a:xfrm>
            <a:off x="685800" y="2405993"/>
            <a:ext cx="128588" cy="150019"/>
          </a:xfrm>
          <a:prstGeom prst="rect">
            <a:avLst/>
          </a:prstGeom>
          <a:noFill/>
          <a:ln>
            <a:noFill/>
          </a:ln>
        </p:spPr>
      </p:pic>
      <p:pic>
        <p:nvPicPr>
          <p:cNvPr id="104" name="Google Shape;104;p13" descr="image.png"/>
          <p:cNvPicPr preferRelativeResize="0"/>
          <p:nvPr/>
        </p:nvPicPr>
        <p:blipFill rotWithShape="1">
          <a:blip r:embed="rId4">
            <a:alphaModFix/>
          </a:blip>
          <a:srcRect/>
          <a:stretch/>
        </p:blipFill>
        <p:spPr>
          <a:xfrm>
            <a:off x="685800" y="2706030"/>
            <a:ext cx="128588" cy="150019"/>
          </a:xfrm>
          <a:prstGeom prst="rect">
            <a:avLst/>
          </a:prstGeom>
          <a:noFill/>
          <a:ln>
            <a:noFill/>
          </a:ln>
        </p:spPr>
      </p:pic>
      <p:pic>
        <p:nvPicPr>
          <p:cNvPr id="105" name="Google Shape;105;p13" descr="image.png"/>
          <p:cNvPicPr preferRelativeResize="0"/>
          <p:nvPr/>
        </p:nvPicPr>
        <p:blipFill rotWithShape="1">
          <a:blip r:embed="rId4">
            <a:alphaModFix/>
          </a:blip>
          <a:srcRect/>
          <a:stretch/>
        </p:blipFill>
        <p:spPr>
          <a:xfrm>
            <a:off x="685800" y="3006068"/>
            <a:ext cx="128588" cy="150019"/>
          </a:xfrm>
          <a:prstGeom prst="rect">
            <a:avLst/>
          </a:prstGeom>
          <a:noFill/>
          <a:ln>
            <a:noFill/>
          </a:ln>
        </p:spPr>
      </p:pic>
      <p:pic>
        <p:nvPicPr>
          <p:cNvPr id="106" name="Google Shape;106;p13" descr="image.png"/>
          <p:cNvPicPr preferRelativeResize="0"/>
          <p:nvPr/>
        </p:nvPicPr>
        <p:blipFill rotWithShape="1">
          <a:blip r:embed="rId4">
            <a:alphaModFix/>
          </a:blip>
          <a:srcRect/>
          <a:stretch/>
        </p:blipFill>
        <p:spPr>
          <a:xfrm>
            <a:off x="685800" y="2405993"/>
            <a:ext cx="128588" cy="150019"/>
          </a:xfrm>
          <a:prstGeom prst="rect">
            <a:avLst/>
          </a:prstGeom>
          <a:noFill/>
          <a:ln>
            <a:noFill/>
          </a:ln>
        </p:spPr>
      </p:pic>
      <p:pic>
        <p:nvPicPr>
          <p:cNvPr id="107" name="Google Shape;107;p13" descr="image.png"/>
          <p:cNvPicPr preferRelativeResize="0"/>
          <p:nvPr/>
        </p:nvPicPr>
        <p:blipFill rotWithShape="1">
          <a:blip r:embed="rId4">
            <a:alphaModFix/>
          </a:blip>
          <a:srcRect/>
          <a:stretch/>
        </p:blipFill>
        <p:spPr>
          <a:xfrm>
            <a:off x="685800" y="2706030"/>
            <a:ext cx="128588" cy="150019"/>
          </a:xfrm>
          <a:prstGeom prst="rect">
            <a:avLst/>
          </a:prstGeom>
          <a:noFill/>
          <a:ln>
            <a:noFill/>
          </a:ln>
        </p:spPr>
      </p:pic>
      <p:pic>
        <p:nvPicPr>
          <p:cNvPr id="108" name="Google Shape;108;p13" descr="image.png"/>
          <p:cNvPicPr preferRelativeResize="0"/>
          <p:nvPr/>
        </p:nvPicPr>
        <p:blipFill rotWithShape="1">
          <a:blip r:embed="rId4">
            <a:alphaModFix/>
          </a:blip>
          <a:srcRect/>
          <a:stretch/>
        </p:blipFill>
        <p:spPr>
          <a:xfrm>
            <a:off x="685800" y="3006068"/>
            <a:ext cx="128588" cy="150019"/>
          </a:xfrm>
          <a:prstGeom prst="rect">
            <a:avLst/>
          </a:prstGeom>
          <a:noFill/>
          <a:ln>
            <a:noFill/>
          </a:ln>
        </p:spPr>
      </p:pic>
      <p:pic>
        <p:nvPicPr>
          <p:cNvPr id="1026" name="Picture 2" descr="Explainer: How climate change is affecting wildfires around the world">
            <a:extLst>
              <a:ext uri="{FF2B5EF4-FFF2-40B4-BE49-F238E27FC236}">
                <a16:creationId xmlns:a16="http://schemas.microsoft.com/office/drawing/2014/main" id="{5C4560C9-4AE3-2121-B3F3-7DC5E4036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9633" y="1085036"/>
            <a:ext cx="3964094" cy="26419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26C65A-929F-AB81-3FA4-744BE4EA03E7}"/>
              </a:ext>
            </a:extLst>
          </p:cNvPr>
          <p:cNvSpPr txBox="1"/>
          <p:nvPr/>
        </p:nvSpPr>
        <p:spPr>
          <a:xfrm>
            <a:off x="5023485" y="3761742"/>
            <a:ext cx="3840242" cy="553998"/>
          </a:xfrm>
          <a:prstGeom prst="rect">
            <a:avLst/>
          </a:prstGeom>
          <a:noFill/>
        </p:spPr>
        <p:txBody>
          <a:bodyPr wrap="square" rtlCol="0">
            <a:spAutoFit/>
          </a:bodyPr>
          <a:lstStyle/>
          <a:p>
            <a:pPr algn="just"/>
            <a:r>
              <a:rPr lang="en-VN" sz="1000" b="1">
                <a:solidFill>
                  <a:schemeClr val="bg1"/>
                </a:solidFill>
                <a:latin typeface="Space Grotesk Medium" panose="02020500000000000000" charset="0"/>
                <a:cs typeface="Space Grotesk Medium" panose="02020500000000000000" charset="0"/>
              </a:rPr>
              <a:t>Figure #2 </a:t>
            </a:r>
            <a:r>
              <a:rPr lang="en-US" sz="1000">
                <a:solidFill>
                  <a:schemeClr val="bg1"/>
                </a:solidFill>
                <a:latin typeface="Space Grotesk Medium" panose="02020500000000000000" charset="0"/>
                <a:cs typeface="Space Grotesk Medium" panose="02020500000000000000" charset="0"/>
              </a:rPr>
              <a:t>Firemen battle with the flames in </a:t>
            </a:r>
            <a:r>
              <a:rPr lang="en-US" sz="1000" err="1">
                <a:solidFill>
                  <a:schemeClr val="bg1"/>
                </a:solidFill>
                <a:latin typeface="Space Grotesk Medium" panose="02020500000000000000" charset="0"/>
                <a:cs typeface="Space Grotesk Medium" panose="02020500000000000000" charset="0"/>
              </a:rPr>
              <a:t>Kalamos</a:t>
            </a:r>
            <a:r>
              <a:rPr lang="en-US" sz="1000">
                <a:solidFill>
                  <a:schemeClr val="bg1"/>
                </a:solidFill>
                <a:latin typeface="Space Grotesk Medium" panose="02020500000000000000" charset="0"/>
                <a:cs typeface="Space Grotesk Medium" panose="02020500000000000000" charset="0"/>
              </a:rPr>
              <a:t> 2017</a:t>
            </a:r>
            <a:r>
              <a:rPr lang="en-US" sz="1000">
                <a:solidFill>
                  <a:schemeClr val="bg1"/>
                </a:solidFill>
                <a:latin typeface="PT Sans" panose="020B0503020203020204" pitchFamily="34" charset="77"/>
              </a:rPr>
              <a:t>. </a:t>
            </a:r>
            <a:endParaRPr lang="en-VN" sz="1000">
              <a:solidFill>
                <a:schemeClr val="bg1"/>
              </a:solidFill>
              <a:latin typeface="Space Grotesk Medium" panose="02020500000000000000" charset="0"/>
              <a:cs typeface="Space Grotesk Medium" panose="02020500000000000000" charset="0"/>
            </a:endParaRPr>
          </a:p>
          <a:p>
            <a:pPr algn="just"/>
            <a:r>
              <a:rPr lang="en-US" sz="1000">
                <a:solidFill>
                  <a:schemeClr val="bg1"/>
                </a:solidFill>
                <a:latin typeface="Space Grotesk Medium" panose="02020500000000000000" charset="0"/>
                <a:ea typeface="Inter"/>
                <a:cs typeface="Space Grotesk Medium" panose="02020500000000000000" charset="0"/>
                <a:sym typeface="Inter"/>
              </a:rPr>
              <a:t>https://</a:t>
            </a:r>
            <a:r>
              <a:rPr lang="en-US" sz="1000" err="1">
                <a:solidFill>
                  <a:schemeClr val="bg1"/>
                </a:solidFill>
                <a:latin typeface="Space Grotesk Medium" panose="02020500000000000000" charset="0"/>
                <a:ea typeface="Inter"/>
                <a:cs typeface="Space Grotesk Medium" panose="02020500000000000000" charset="0"/>
                <a:sym typeface="Inter"/>
              </a:rPr>
              <a:t>www.carbonbrief.org</a:t>
            </a:r>
            <a:r>
              <a:rPr lang="en-US" sz="1000">
                <a:solidFill>
                  <a:schemeClr val="bg1"/>
                </a:solidFill>
                <a:latin typeface="Space Grotesk Medium" panose="02020500000000000000" charset="0"/>
                <a:ea typeface="Inter"/>
                <a:cs typeface="Space Grotesk Medium" panose="02020500000000000000" charset="0"/>
                <a:sym typeface="Inter"/>
              </a:rPr>
              <a:t>/explainer-how-climate-change-is-affecting-wildfires-around-the-world/</a:t>
            </a:r>
            <a:endParaRPr lang="en-VN" sz="1000">
              <a:solidFill>
                <a:schemeClr val="bg1"/>
              </a:solidFill>
              <a:latin typeface="Space Grotesk Medium" panose="02020500000000000000" charset="0"/>
              <a:cs typeface="Space Grotesk Medium" panose="02020500000000000000"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85E807BA-337C-FE15-EE07-EBC3869A1AA3}"/>
            </a:ext>
          </a:extLst>
        </p:cNvPr>
        <p:cNvGrpSpPr/>
        <p:nvPr/>
      </p:nvGrpSpPr>
      <p:grpSpPr>
        <a:xfrm>
          <a:off x="0" y="0"/>
          <a:ext cx="0" cy="0"/>
          <a:chOff x="0" y="0"/>
          <a:chExt cx="0" cy="0"/>
        </a:xfrm>
      </p:grpSpPr>
      <p:sp>
        <p:nvSpPr>
          <p:cNvPr id="19" name="Google Shape;366;p40">
            <a:extLst>
              <a:ext uri="{FF2B5EF4-FFF2-40B4-BE49-F238E27FC236}">
                <a16:creationId xmlns:a16="http://schemas.microsoft.com/office/drawing/2014/main" id="{893CF452-85D2-5E88-29CA-47375661E900}"/>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r>
              <a:rPr lang="en-US" altLang="zh-TW" sz="2800">
                <a:solidFill>
                  <a:schemeClr val="tx1"/>
                </a:solidFill>
                <a:latin typeface="Space Grotesk Medium" panose="02020500000000000000" charset="0"/>
                <a:ea typeface="Playfair Display"/>
                <a:cs typeface="Space Grotesk Medium" panose="02020500000000000000" charset="0"/>
                <a:sym typeface="Playfair Display"/>
              </a:rPr>
              <a:t>Table of Metrics: Operational Phases</a:t>
            </a:r>
            <a:endParaRPr lang="en-US" altLang="zh-TW" sz="1100">
              <a:solidFill>
                <a:schemeClr val="tx1"/>
              </a:solidFill>
              <a:latin typeface="Space Grotesk Medium" panose="02020500000000000000" charset="0"/>
              <a:cs typeface="Space Grotesk Medium" panose="02020500000000000000" charset="0"/>
            </a:endParaRPr>
          </a:p>
        </p:txBody>
      </p:sp>
      <p:sp>
        <p:nvSpPr>
          <p:cNvPr id="25" name="Rectangle 24">
            <a:extLst>
              <a:ext uri="{FF2B5EF4-FFF2-40B4-BE49-F238E27FC236}">
                <a16:creationId xmlns:a16="http://schemas.microsoft.com/office/drawing/2014/main" id="{94C43208-988D-B8D1-FF31-EE0039F0D2B7}"/>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 name="Google Shape;86;p13">
            <a:extLst>
              <a:ext uri="{FF2B5EF4-FFF2-40B4-BE49-F238E27FC236}">
                <a16:creationId xmlns:a16="http://schemas.microsoft.com/office/drawing/2014/main" id="{FD7EF949-527D-06AC-955C-A7AA7FEE3743}"/>
              </a:ext>
            </a:extLst>
          </p:cNvPr>
          <p:cNvGraphicFramePr/>
          <p:nvPr>
            <p:extLst>
              <p:ext uri="{D42A27DB-BD31-4B8C-83A1-F6EECF244321}">
                <p14:modId xmlns:p14="http://schemas.microsoft.com/office/powerpoint/2010/main" val="3354777779"/>
              </p:ext>
            </p:extLst>
          </p:nvPr>
        </p:nvGraphicFramePr>
        <p:xfrm>
          <a:off x="442913" y="1121122"/>
          <a:ext cx="8265319" cy="3650455"/>
        </p:xfrm>
        <a:graphic>
          <a:graphicData uri="http://schemas.openxmlformats.org/drawingml/2006/table">
            <a:tbl>
              <a:tblPr firstRow="1" bandRow="1">
                <a:noFill/>
              </a:tblPr>
              <a:tblGrid>
                <a:gridCol w="1487749">
                  <a:extLst>
                    <a:ext uri="{9D8B030D-6E8A-4147-A177-3AD203B41FA5}">
                      <a16:colId xmlns:a16="http://schemas.microsoft.com/office/drawing/2014/main" val="20000"/>
                    </a:ext>
                  </a:extLst>
                </a:gridCol>
                <a:gridCol w="1477290">
                  <a:extLst>
                    <a:ext uri="{9D8B030D-6E8A-4147-A177-3AD203B41FA5}">
                      <a16:colId xmlns:a16="http://schemas.microsoft.com/office/drawing/2014/main" val="20001"/>
                    </a:ext>
                  </a:extLst>
                </a:gridCol>
                <a:gridCol w="3233838">
                  <a:extLst>
                    <a:ext uri="{9D8B030D-6E8A-4147-A177-3AD203B41FA5}">
                      <a16:colId xmlns:a16="http://schemas.microsoft.com/office/drawing/2014/main" val="20002"/>
                    </a:ext>
                  </a:extLst>
                </a:gridCol>
                <a:gridCol w="2066442">
                  <a:extLst>
                    <a:ext uri="{9D8B030D-6E8A-4147-A177-3AD203B41FA5}">
                      <a16:colId xmlns:a16="http://schemas.microsoft.com/office/drawing/2014/main" val="20003"/>
                    </a:ext>
                  </a:extLst>
                </a:gridCol>
              </a:tblGrid>
              <a:tr h="489357">
                <a:tc>
                  <a:txBody>
                    <a:bodyPr/>
                    <a:lstStyle/>
                    <a:p>
                      <a:pPr marL="0" marR="0" lvl="0" indent="0" algn="ctr" rtl="0">
                        <a:spcBef>
                          <a:spcPts val="0"/>
                        </a:spcBef>
                        <a:spcAft>
                          <a:spcPts val="0"/>
                        </a:spcAft>
                        <a:buNone/>
                      </a:pPr>
                      <a:r>
                        <a:rPr lang="en-US" sz="1400" b="1" i="0" u="none" strike="noStrike" cap="none">
                          <a:solidFill>
                            <a:srgbClr val="FFFFFF"/>
                          </a:solidFill>
                          <a:latin typeface="Space Grotesk Medium" panose="02020500000000000000" charset="0"/>
                          <a:ea typeface="Roboto"/>
                          <a:cs typeface="Space Grotesk Medium" panose="02020500000000000000" charset="0"/>
                          <a:sym typeface="Roboto"/>
                        </a:rPr>
                        <a:t>Stage</a:t>
                      </a:r>
                      <a:endParaRPr sz="14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75000"/>
                        <a:lumOff val="25000"/>
                      </a:schemeClr>
                    </a:solidFill>
                  </a:tcPr>
                </a:tc>
                <a:tc>
                  <a:txBody>
                    <a:bodyPr/>
                    <a:lstStyle/>
                    <a:p>
                      <a:pPr marL="0" marR="0" lvl="0" indent="0" algn="ctr" rtl="0">
                        <a:spcBef>
                          <a:spcPts val="0"/>
                        </a:spcBef>
                        <a:spcAft>
                          <a:spcPts val="0"/>
                        </a:spcAft>
                        <a:buNone/>
                      </a:pPr>
                      <a:r>
                        <a:rPr lang="en-US" sz="1400" b="1" i="0" u="none" strike="noStrike" cap="none">
                          <a:solidFill>
                            <a:srgbClr val="FFFFFF"/>
                          </a:solidFill>
                          <a:latin typeface="Space Grotesk Medium" panose="02020500000000000000" charset="0"/>
                          <a:ea typeface="Roboto"/>
                          <a:cs typeface="Space Grotesk Medium" panose="02020500000000000000" charset="0"/>
                          <a:sym typeface="Roboto"/>
                        </a:rPr>
                        <a:t>Decision Area</a:t>
                      </a:r>
                      <a:endParaRPr sz="14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75000"/>
                        <a:lumOff val="25000"/>
                      </a:schemeClr>
                    </a:solidFill>
                  </a:tcPr>
                </a:tc>
                <a:tc>
                  <a:txBody>
                    <a:bodyPr/>
                    <a:lstStyle/>
                    <a:p>
                      <a:pPr marL="0" marR="0" lvl="0" indent="0" algn="ctr" rtl="0">
                        <a:spcBef>
                          <a:spcPts val="0"/>
                        </a:spcBef>
                        <a:spcAft>
                          <a:spcPts val="0"/>
                        </a:spcAft>
                        <a:buNone/>
                      </a:pPr>
                      <a:r>
                        <a:rPr lang="en-US" sz="1400" b="1" i="0" u="none" strike="noStrike" cap="none">
                          <a:solidFill>
                            <a:srgbClr val="FFFFFF"/>
                          </a:solidFill>
                          <a:latin typeface="Space Grotesk Medium" panose="02020500000000000000" charset="0"/>
                          <a:ea typeface="Roboto"/>
                          <a:cs typeface="Space Grotesk Medium" panose="02020500000000000000" charset="0"/>
                          <a:sym typeface="Roboto"/>
                        </a:rPr>
                        <a:t>Metric Description</a:t>
                      </a:r>
                      <a:endParaRPr sz="14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75000"/>
                        <a:lumOff val="25000"/>
                      </a:schemeClr>
                    </a:solidFill>
                  </a:tcPr>
                </a:tc>
                <a:tc>
                  <a:txBody>
                    <a:bodyPr/>
                    <a:lstStyle/>
                    <a:p>
                      <a:pPr marL="0" marR="0" lvl="0" indent="0" algn="ctr" rtl="0">
                        <a:spcBef>
                          <a:spcPts val="0"/>
                        </a:spcBef>
                        <a:spcAft>
                          <a:spcPts val="0"/>
                        </a:spcAft>
                        <a:buNone/>
                      </a:pPr>
                      <a:r>
                        <a:rPr lang="en-US" sz="1400" b="1" i="0" u="none" strike="noStrike" cap="none">
                          <a:solidFill>
                            <a:srgbClr val="FFFFFF"/>
                          </a:solidFill>
                          <a:latin typeface="Space Grotesk Medium" panose="02020500000000000000" charset="0"/>
                          <a:ea typeface="Roboto"/>
                          <a:cs typeface="Space Grotesk Medium" panose="02020500000000000000" charset="0"/>
                          <a:sym typeface="Roboto"/>
                        </a:rPr>
                        <a:t>Target / Goal</a:t>
                      </a:r>
                      <a:endParaRPr sz="14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75000"/>
                        <a:lumOff val="25000"/>
                      </a:schemeClr>
                    </a:solidFill>
                  </a:tcPr>
                </a:tc>
                <a:extLst>
                  <a:ext uri="{0D108BD9-81ED-4DB2-BD59-A6C34878D82A}">
                    <a16:rowId xmlns:a16="http://schemas.microsoft.com/office/drawing/2014/main" val="10000"/>
                  </a:ext>
                </a:extLst>
              </a:tr>
              <a:tr h="601835">
                <a:tc>
                  <a:txBody>
                    <a:bodyPr/>
                    <a:lstStyle/>
                    <a:p>
                      <a:pPr marL="0" marR="0" lvl="0" indent="0" algn="ctr" rtl="0">
                        <a:spcBef>
                          <a:spcPts val="0"/>
                        </a:spcBef>
                        <a:spcAft>
                          <a:spcPts val="0"/>
                        </a:spcAft>
                        <a:buNone/>
                      </a:pP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Scheduling</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000" b="1" i="0" u="none" strike="noStrike" cap="none">
                          <a:solidFill>
                            <a:srgbClr val="431407"/>
                          </a:solidFill>
                          <a:latin typeface="Space Grotesk Medium" panose="02020500000000000000" charset="0"/>
                          <a:ea typeface="Roboto"/>
                          <a:cs typeface="Space Grotesk Medium" panose="02020500000000000000" charset="0"/>
                          <a:sym typeface="Roboto"/>
                        </a:rPr>
                        <a:t>Fire Weather Index (FWI)</a:t>
                      </a: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 Measures potential fire intensity based on weather data</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Accuracy &gt; 90%</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1835">
                <a:tc>
                  <a:txBody>
                    <a:bodyPr/>
                    <a:lstStyle/>
                    <a:p>
                      <a:pPr marL="0" marR="0" lvl="0" indent="0" algn="ctr" rtl="0">
                        <a:spcBef>
                          <a:spcPts val="0"/>
                        </a:spcBef>
                        <a:spcAft>
                          <a:spcPts val="0"/>
                        </a:spcAft>
                        <a:buNone/>
                      </a:pP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Inventory</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tc>
                  <a:txBody>
                    <a:bodyPr/>
                    <a:lstStyle/>
                    <a:p>
                      <a:pPr marL="0" marR="0" lvl="0" indent="0" algn="l" rtl="0">
                        <a:spcBef>
                          <a:spcPts val="0"/>
                        </a:spcBef>
                        <a:spcAft>
                          <a:spcPts val="0"/>
                        </a:spcAft>
                        <a:buNone/>
                      </a:pPr>
                      <a:r>
                        <a:rPr lang="en-US" sz="1000" b="1" i="0" u="none" strike="noStrike" cap="none">
                          <a:solidFill>
                            <a:srgbClr val="431407"/>
                          </a:solidFill>
                          <a:latin typeface="Space Grotesk Medium" panose="02020500000000000000" charset="0"/>
                          <a:ea typeface="Roboto"/>
                          <a:cs typeface="Space Grotesk Medium" panose="02020500000000000000" charset="0"/>
                          <a:sym typeface="Roboto"/>
                        </a:rPr>
                        <a:t>Asset Readiness Score</a:t>
                      </a: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 % of fleet (trucks/planes) ready for immediate deployment</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100% Availability</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2"/>
                  </a:ext>
                </a:extLst>
              </a:tr>
              <a:tr h="489357">
                <a:tc>
                  <a:txBody>
                    <a:bodyPr/>
                    <a:lstStyle/>
                    <a:p>
                      <a:pPr marL="0" marR="0" lvl="0" indent="0" algn="ctr" rtl="0">
                        <a:spcBef>
                          <a:spcPts val="0"/>
                        </a:spcBef>
                        <a:spcAft>
                          <a:spcPts val="0"/>
                        </a:spcAft>
                        <a:buNone/>
                      </a:pP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Human Resources</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000" b="1" i="0" u="none" strike="noStrike" cap="none">
                          <a:solidFill>
                            <a:srgbClr val="431407"/>
                          </a:solidFill>
                          <a:latin typeface="Space Grotesk Medium" panose="02020500000000000000" charset="0"/>
                          <a:ea typeface="Roboto"/>
                          <a:cs typeface="Space Grotesk Medium" panose="02020500000000000000" charset="0"/>
                          <a:sym typeface="Roboto"/>
                        </a:rPr>
                        <a:t>Response Time</a:t>
                      </a: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 Elapsed time from alert receipt to team deployment</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&lt; 15 Minutes</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89357">
                <a:tc>
                  <a:txBody>
                    <a:bodyPr/>
                    <a:lstStyle/>
                    <a:p>
                      <a:pPr marL="0" marR="0" lvl="0" indent="0" algn="ctr" rtl="0">
                        <a:spcBef>
                          <a:spcPts val="0"/>
                        </a:spcBef>
                        <a:spcAft>
                          <a:spcPts val="0"/>
                        </a:spcAft>
                        <a:buNone/>
                      </a:pP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Supply Chain</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tc>
                  <a:txBody>
                    <a:bodyPr/>
                    <a:lstStyle/>
                    <a:p>
                      <a:pPr marL="0" marR="0" lvl="0" indent="0" algn="l" rtl="0">
                        <a:spcBef>
                          <a:spcPts val="0"/>
                        </a:spcBef>
                        <a:spcAft>
                          <a:spcPts val="0"/>
                        </a:spcAft>
                        <a:buNone/>
                      </a:pPr>
                      <a:r>
                        <a:rPr lang="en-US" sz="1000" b="1" i="0" u="none" strike="noStrike" cap="none">
                          <a:solidFill>
                            <a:srgbClr val="431407"/>
                          </a:solidFill>
                          <a:latin typeface="Space Grotesk Medium" panose="02020500000000000000" charset="0"/>
                          <a:ea typeface="Roboto"/>
                          <a:cs typeface="Space Grotesk Medium" panose="02020500000000000000" charset="0"/>
                          <a:sym typeface="Roboto"/>
                        </a:rPr>
                        <a:t>Resource Utilization</a:t>
                      </a: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 Efficiency of water/retardant drops per hour</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&lt; 5% Idle Time</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4"/>
                  </a:ext>
                </a:extLst>
              </a:tr>
              <a:tr h="489357">
                <a:tc>
                  <a:txBody>
                    <a:bodyPr/>
                    <a:lstStyle/>
                    <a:p>
                      <a:pPr marL="0" marR="0" lvl="0" indent="0" algn="ctr" rtl="0">
                        <a:spcBef>
                          <a:spcPts val="0"/>
                        </a:spcBef>
                        <a:spcAft>
                          <a:spcPts val="0"/>
                        </a:spcAft>
                        <a:buNone/>
                      </a:pP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Quality</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000" b="1" i="0" u="none" strike="noStrike" cap="none">
                          <a:solidFill>
                            <a:srgbClr val="431407"/>
                          </a:solidFill>
                          <a:latin typeface="Space Grotesk Medium" panose="02020500000000000000" charset="0"/>
                          <a:ea typeface="Roboto"/>
                          <a:cs typeface="Space Grotesk Medium" panose="02020500000000000000" charset="0"/>
                          <a:sym typeface="Roboto"/>
                        </a:rPr>
                        <a:t>Containment Efficacy</a:t>
                      </a: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 Percentage of wildfire contained within first 24 hours</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100% Containment</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89357">
                <a:tc>
                  <a:txBody>
                    <a:bodyPr/>
                    <a:lstStyle/>
                    <a:p>
                      <a:pPr marL="0" marR="0" lvl="0" indent="0" algn="ctr" rtl="0">
                        <a:spcBef>
                          <a:spcPts val="0"/>
                        </a:spcBef>
                        <a:spcAft>
                          <a:spcPts val="0"/>
                        </a:spcAft>
                        <a:buNone/>
                      </a:pP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Maintenance</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tc>
                  <a:txBody>
                    <a:bodyPr/>
                    <a:lstStyle/>
                    <a:p>
                      <a:pPr marL="0" marR="0" lvl="0" indent="0" algn="l" rtl="0">
                        <a:spcBef>
                          <a:spcPts val="0"/>
                        </a:spcBef>
                        <a:spcAft>
                          <a:spcPts val="0"/>
                        </a:spcAft>
                        <a:buNone/>
                      </a:pPr>
                      <a:r>
                        <a:rPr lang="en-US" sz="1000" b="1" i="0" u="none" strike="noStrike" cap="none">
                          <a:solidFill>
                            <a:srgbClr val="431407"/>
                          </a:solidFill>
                          <a:latin typeface="Space Grotesk Medium" panose="02020500000000000000" charset="0"/>
                          <a:ea typeface="Roboto"/>
                          <a:cs typeface="Space Grotesk Medium" panose="02020500000000000000" charset="0"/>
                          <a:sym typeface="Roboto"/>
                        </a:rPr>
                        <a:t>Recovery Turnaround</a:t>
                      </a: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 Time required to restock and repair assets post-event</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tc>
                  <a:txBody>
                    <a:bodyPr/>
                    <a:lstStyle/>
                    <a:p>
                      <a:pPr marL="0" marR="0" lvl="0" indent="0" algn="ctr" rtl="0">
                        <a:spcBef>
                          <a:spcPts val="0"/>
                        </a:spcBef>
                        <a:spcAft>
                          <a:spcPts val="0"/>
                        </a:spcAft>
                        <a:buNone/>
                      </a:pPr>
                      <a:r>
                        <a:rPr lang="en-US" sz="1000" b="0" i="0" u="none" strike="noStrike" cap="none">
                          <a:solidFill>
                            <a:srgbClr val="431407"/>
                          </a:solidFill>
                          <a:latin typeface="Space Grotesk Medium" panose="02020500000000000000" charset="0"/>
                          <a:ea typeface="Roboto"/>
                          <a:cs typeface="Space Grotesk Medium" panose="02020500000000000000" charset="0"/>
                          <a:sym typeface="Roboto"/>
                        </a:rPr>
                        <a:t>&lt; 48 Hours</a:t>
                      </a:r>
                      <a:endParaRPr sz="1100">
                        <a:latin typeface="Space Grotesk Medium" panose="02020500000000000000" charset="0"/>
                        <a:cs typeface="Space Grotesk Medium" panose="02020500000000000000" charset="0"/>
                      </a:endParaRPr>
                    </a:p>
                  </a:txBody>
                  <a:tcPr marL="47625" marR="47625" marT="19050" marB="190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AF0"/>
                    </a:solidFill>
                  </a:tcPr>
                </a:tc>
                <a:extLst>
                  <a:ext uri="{0D108BD9-81ED-4DB2-BD59-A6C34878D82A}">
                    <a16:rowId xmlns:a16="http://schemas.microsoft.com/office/drawing/2014/main" val="10006"/>
                  </a:ext>
                </a:extLst>
              </a:tr>
            </a:tbl>
          </a:graphicData>
        </a:graphic>
      </p:graphicFrame>
      <p:sp>
        <p:nvSpPr>
          <p:cNvPr id="4" name="Alternate Process 2">
            <a:extLst>
              <a:ext uri="{FF2B5EF4-FFF2-40B4-BE49-F238E27FC236}">
                <a16:creationId xmlns:a16="http://schemas.microsoft.com/office/drawing/2014/main" id="{AF5E2ABF-B534-86F0-48C2-494E54D14885}"/>
              </a:ext>
            </a:extLst>
          </p:cNvPr>
          <p:cNvSpPr/>
          <p:nvPr/>
        </p:nvSpPr>
        <p:spPr>
          <a:xfrm>
            <a:off x="685800" y="1798863"/>
            <a:ext cx="985838" cy="254966"/>
          </a:xfrm>
          <a:prstGeom prst="flowChartAlternateProcess">
            <a:avLst/>
          </a:prstGeom>
          <a:solidFill>
            <a:srgbClr val="89E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050" b="1">
                <a:latin typeface="Space Grotesk Medium" panose="02020500000000000000" charset="0"/>
                <a:cs typeface="Space Grotesk Medium" panose="02020500000000000000" charset="0"/>
              </a:rPr>
              <a:t>Forecasting </a:t>
            </a:r>
          </a:p>
        </p:txBody>
      </p:sp>
      <p:sp>
        <p:nvSpPr>
          <p:cNvPr id="5" name="Alternate Process 2">
            <a:extLst>
              <a:ext uri="{FF2B5EF4-FFF2-40B4-BE49-F238E27FC236}">
                <a16:creationId xmlns:a16="http://schemas.microsoft.com/office/drawing/2014/main" id="{254C94BB-4D7E-08E5-68EA-F9768BF04231}"/>
              </a:ext>
            </a:extLst>
          </p:cNvPr>
          <p:cNvSpPr/>
          <p:nvPr/>
        </p:nvSpPr>
        <p:spPr>
          <a:xfrm>
            <a:off x="685800" y="2375806"/>
            <a:ext cx="985838" cy="254966"/>
          </a:xfrm>
          <a:prstGeom prst="flowChartAlternateProcess">
            <a:avLst/>
          </a:prstGeom>
          <a:solidFill>
            <a:srgbClr val="89E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050" b="1">
                <a:latin typeface="Space Grotesk Medium" panose="02020500000000000000" charset="0"/>
                <a:cs typeface="Space Grotesk Medium" panose="02020500000000000000" charset="0"/>
              </a:rPr>
              <a:t>Forecasting </a:t>
            </a:r>
          </a:p>
        </p:txBody>
      </p:sp>
      <p:sp>
        <p:nvSpPr>
          <p:cNvPr id="6" name="Alternate Process 6">
            <a:extLst>
              <a:ext uri="{FF2B5EF4-FFF2-40B4-BE49-F238E27FC236}">
                <a16:creationId xmlns:a16="http://schemas.microsoft.com/office/drawing/2014/main" id="{54EF615C-8021-25BD-4C19-DDF38602B049}"/>
              </a:ext>
            </a:extLst>
          </p:cNvPr>
          <p:cNvSpPr/>
          <p:nvPr/>
        </p:nvSpPr>
        <p:spPr>
          <a:xfrm>
            <a:off x="685800" y="2946349"/>
            <a:ext cx="985838" cy="254966"/>
          </a:xfrm>
          <a:prstGeom prst="flowChartAlternateProcess">
            <a:avLst/>
          </a:prstGeom>
          <a:solidFill>
            <a:srgbClr val="FFDA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050" b="1">
                <a:latin typeface="Space Grotesk Medium" panose="02020500000000000000" charset="0"/>
                <a:cs typeface="Space Grotesk Medium" panose="02020500000000000000" charset="0"/>
              </a:rPr>
              <a:t>Execution </a:t>
            </a:r>
          </a:p>
        </p:txBody>
      </p:sp>
      <p:sp>
        <p:nvSpPr>
          <p:cNvPr id="7" name="Alternate Process 6">
            <a:extLst>
              <a:ext uri="{FF2B5EF4-FFF2-40B4-BE49-F238E27FC236}">
                <a16:creationId xmlns:a16="http://schemas.microsoft.com/office/drawing/2014/main" id="{152158C2-D776-9016-7599-98A163A8C311}"/>
              </a:ext>
            </a:extLst>
          </p:cNvPr>
          <p:cNvSpPr/>
          <p:nvPr/>
        </p:nvSpPr>
        <p:spPr>
          <a:xfrm>
            <a:off x="685800" y="3420229"/>
            <a:ext cx="985838" cy="254966"/>
          </a:xfrm>
          <a:prstGeom prst="flowChartAlternateProcess">
            <a:avLst/>
          </a:prstGeom>
          <a:solidFill>
            <a:srgbClr val="FFDA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050" b="1">
                <a:latin typeface="Space Grotesk Medium" panose="02020500000000000000" charset="0"/>
                <a:cs typeface="Space Grotesk Medium" panose="02020500000000000000" charset="0"/>
              </a:rPr>
              <a:t>Execution </a:t>
            </a:r>
          </a:p>
        </p:txBody>
      </p:sp>
      <p:sp>
        <p:nvSpPr>
          <p:cNvPr id="8" name="Alternate Process 8">
            <a:extLst>
              <a:ext uri="{FF2B5EF4-FFF2-40B4-BE49-F238E27FC236}">
                <a16:creationId xmlns:a16="http://schemas.microsoft.com/office/drawing/2014/main" id="{F6E3DF08-0802-A8DD-6E5D-F8B8D5923A1C}"/>
              </a:ext>
            </a:extLst>
          </p:cNvPr>
          <p:cNvSpPr/>
          <p:nvPr/>
        </p:nvSpPr>
        <p:spPr>
          <a:xfrm>
            <a:off x="685800" y="3894895"/>
            <a:ext cx="985838" cy="254966"/>
          </a:xfrm>
          <a:prstGeom prst="flowChartAlternateProcess">
            <a:avLst/>
          </a:prstGeom>
          <a:solidFill>
            <a:srgbClr val="B2DE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050" b="1">
                <a:latin typeface="Space Grotesk Medium" panose="02020500000000000000" charset="0"/>
                <a:cs typeface="Space Grotesk Medium" panose="02020500000000000000" charset="0"/>
              </a:rPr>
              <a:t>Evaluation</a:t>
            </a:r>
          </a:p>
        </p:txBody>
      </p:sp>
      <p:sp>
        <p:nvSpPr>
          <p:cNvPr id="9" name="Alternate Process 8">
            <a:extLst>
              <a:ext uri="{FF2B5EF4-FFF2-40B4-BE49-F238E27FC236}">
                <a16:creationId xmlns:a16="http://schemas.microsoft.com/office/drawing/2014/main" id="{2D41E5C7-907B-3059-44E4-4AA18DC0D7BA}"/>
              </a:ext>
            </a:extLst>
          </p:cNvPr>
          <p:cNvSpPr/>
          <p:nvPr/>
        </p:nvSpPr>
        <p:spPr>
          <a:xfrm>
            <a:off x="685800" y="4368775"/>
            <a:ext cx="985838" cy="254966"/>
          </a:xfrm>
          <a:prstGeom prst="flowChartAlternateProcess">
            <a:avLst/>
          </a:prstGeom>
          <a:solidFill>
            <a:srgbClr val="B2DE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050" b="1">
                <a:latin typeface="Space Grotesk Medium" panose="02020500000000000000" charset="0"/>
                <a:cs typeface="Space Grotesk Medium" panose="02020500000000000000" charset="0"/>
              </a:rPr>
              <a:t>Evaluation</a:t>
            </a:r>
          </a:p>
        </p:txBody>
      </p:sp>
    </p:spTree>
    <p:extLst>
      <p:ext uri="{BB962C8B-B14F-4D97-AF65-F5344CB8AC3E}">
        <p14:creationId xmlns:p14="http://schemas.microsoft.com/office/powerpoint/2010/main" val="1888043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45A5D457-5B3D-6DE4-E0C2-8B6C77AF2559}"/>
            </a:ext>
          </a:extLst>
        </p:cNvPr>
        <p:cNvGrpSpPr/>
        <p:nvPr/>
      </p:nvGrpSpPr>
      <p:grpSpPr>
        <a:xfrm>
          <a:off x="0" y="0"/>
          <a:ext cx="0" cy="0"/>
          <a:chOff x="0" y="0"/>
          <a:chExt cx="0" cy="0"/>
        </a:xfrm>
      </p:grpSpPr>
      <p:sp>
        <p:nvSpPr>
          <p:cNvPr id="19" name="Google Shape;366;p40">
            <a:extLst>
              <a:ext uri="{FF2B5EF4-FFF2-40B4-BE49-F238E27FC236}">
                <a16:creationId xmlns:a16="http://schemas.microsoft.com/office/drawing/2014/main" id="{28C61E18-8FA7-38EA-FB1B-8C4BE0972846}"/>
              </a:ext>
            </a:extLst>
          </p:cNvPr>
          <p:cNvSpPr txBox="1">
            <a:spLocks/>
          </p:cNvSpPr>
          <p:nvPr/>
        </p:nvSpPr>
        <p:spPr>
          <a:xfrm>
            <a:off x="233132" y="159804"/>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r>
              <a:rPr lang="en-US" sz="2500">
                <a:solidFill>
                  <a:schemeClr val="tx1"/>
                </a:solidFill>
                <a:latin typeface="Space Grotesk Medium"/>
                <a:cs typeface="Space Grotesk Medium"/>
              </a:rPr>
              <a:t>First Scenario Measurement plan</a:t>
            </a:r>
            <a:endParaRPr lang="en-US">
              <a:solidFill>
                <a:schemeClr val="tx1"/>
              </a:solidFill>
            </a:endParaRPr>
          </a:p>
        </p:txBody>
      </p:sp>
      <p:sp>
        <p:nvSpPr>
          <p:cNvPr id="25" name="Rectangle 24">
            <a:extLst>
              <a:ext uri="{FF2B5EF4-FFF2-40B4-BE49-F238E27FC236}">
                <a16:creationId xmlns:a16="http://schemas.microsoft.com/office/drawing/2014/main" id="{3D94EAE6-9A3F-7286-0CC8-043D79C6FDEB}"/>
              </a:ext>
            </a:extLst>
          </p:cNvPr>
          <p:cNvSpPr/>
          <p:nvPr/>
        </p:nvSpPr>
        <p:spPr>
          <a:xfrm>
            <a:off x="8529" y="748671"/>
            <a:ext cx="9135471" cy="43948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TextBox 2">
            <a:extLst>
              <a:ext uri="{FF2B5EF4-FFF2-40B4-BE49-F238E27FC236}">
                <a16:creationId xmlns:a16="http://schemas.microsoft.com/office/drawing/2014/main" id="{5515C51C-03C2-AE48-7BD1-7EF4499C69F6}"/>
              </a:ext>
            </a:extLst>
          </p:cNvPr>
          <p:cNvSpPr txBox="1"/>
          <p:nvPr/>
        </p:nvSpPr>
        <p:spPr>
          <a:xfrm>
            <a:off x="799176" y="1392928"/>
            <a:ext cx="26666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Space Grotesk Medium"/>
              </a:rPr>
              <a:t>Small but growing fire</a:t>
            </a:r>
            <a:r>
              <a:rPr lang="en-US">
                <a:solidFill>
                  <a:schemeClr val="tx2"/>
                </a:solidFill>
                <a:latin typeface="Space Grotesk Medium"/>
              </a:rPr>
              <a:t>🔥</a:t>
            </a:r>
            <a:endParaRPr lang="en-US" b="1">
              <a:solidFill>
                <a:schemeClr val="tx2"/>
              </a:solidFill>
              <a:latin typeface="Space Grotesk Medium"/>
            </a:endParaRPr>
          </a:p>
        </p:txBody>
      </p:sp>
      <p:pic>
        <p:nvPicPr>
          <p:cNvPr id="4" name="Picture 3" descr="A diagram of a fire&#10;&#10;AI-generated content may be incorrect.">
            <a:extLst>
              <a:ext uri="{FF2B5EF4-FFF2-40B4-BE49-F238E27FC236}">
                <a16:creationId xmlns:a16="http://schemas.microsoft.com/office/drawing/2014/main" id="{B1246525-6436-969B-AFC5-9DA1E32C01A2}"/>
              </a:ext>
            </a:extLst>
          </p:cNvPr>
          <p:cNvPicPr>
            <a:picLocks noChangeAspect="1"/>
          </p:cNvPicPr>
          <p:nvPr/>
        </p:nvPicPr>
        <p:blipFill>
          <a:blip r:embed="rId3"/>
          <a:srcRect l="3977" r="4680"/>
          <a:stretch>
            <a:fillRect/>
          </a:stretch>
        </p:blipFill>
        <p:spPr>
          <a:xfrm>
            <a:off x="264523" y="1690865"/>
            <a:ext cx="3735977" cy="2703964"/>
          </a:xfrm>
          <a:prstGeom prst="rect">
            <a:avLst/>
          </a:prstGeom>
        </p:spPr>
      </p:pic>
      <p:sp>
        <p:nvSpPr>
          <p:cNvPr id="10" name="TextBox 9">
            <a:extLst>
              <a:ext uri="{FF2B5EF4-FFF2-40B4-BE49-F238E27FC236}">
                <a16:creationId xmlns:a16="http://schemas.microsoft.com/office/drawing/2014/main" id="{A00EF69C-1474-9F7B-07B8-387F008B3DCC}"/>
              </a:ext>
            </a:extLst>
          </p:cNvPr>
          <p:cNvSpPr txBox="1"/>
          <p:nvPr/>
        </p:nvSpPr>
        <p:spPr>
          <a:xfrm>
            <a:off x="4307477" y="891676"/>
            <a:ext cx="4572000" cy="4108817"/>
          </a:xfrm>
          <a:prstGeom prst="rect">
            <a:avLst/>
          </a:prstGeom>
          <a:noFill/>
        </p:spPr>
        <p:txBody>
          <a:bodyPr wrap="square">
            <a:spAutoFit/>
          </a:bodyPr>
          <a:lstStyle/>
          <a:p>
            <a:pPr>
              <a:spcBef>
                <a:spcPts val="600"/>
              </a:spcBef>
            </a:pPr>
            <a:r>
              <a:rPr lang="en-US" altLang="zh-TW" sz="1200" b="1">
                <a:latin typeface="Space Grotesk Medium"/>
                <a:cs typeface="Space Grotesk Medium"/>
              </a:rPr>
              <a:t>Focus:</a:t>
            </a:r>
            <a:r>
              <a:rPr lang="en-US" altLang="zh-TW" sz="1200">
                <a:latin typeface="Space Grotesk Medium"/>
                <a:cs typeface="Space Grotesk Medium"/>
              </a:rPr>
              <a:t> </a:t>
            </a:r>
            <a:r>
              <a:rPr lang="en-US" altLang="zh-TW" sz="1100">
                <a:latin typeface="Space Grotesk Medium"/>
                <a:cs typeface="Space Grotesk Medium"/>
              </a:rPr>
              <a:t>Early detection &amp; fast containment</a:t>
            </a:r>
          </a:p>
          <a:p>
            <a:pPr>
              <a:spcBef>
                <a:spcPts val="600"/>
              </a:spcBef>
            </a:pPr>
            <a:r>
              <a:rPr lang="en-US" altLang="zh-TW" sz="1200" b="1">
                <a:latin typeface="Space Grotesk Medium"/>
                <a:cs typeface="Space Grotesk Medium"/>
              </a:rPr>
              <a:t>Metrics:</a:t>
            </a:r>
            <a:endParaRPr lang="en-US" altLang="zh-TW" sz="1200">
              <a:latin typeface="Space Grotesk Medium"/>
              <a:cs typeface="Space Grotesk Medium"/>
            </a:endParaRPr>
          </a:p>
          <a:p>
            <a:pPr marL="171450" indent="-171450">
              <a:lnSpc>
                <a:spcPct val="150000"/>
              </a:lnSpc>
              <a:spcBef>
                <a:spcPts val="600"/>
              </a:spcBef>
              <a:buFont typeface="Arial" panose="020B0604020202020204" pitchFamily="34" charset="0"/>
              <a:buChar char="•"/>
            </a:pPr>
            <a:r>
              <a:rPr lang="en-US" altLang="zh-TW" sz="1100" b="1">
                <a:latin typeface="Space Grotesk Medium"/>
                <a:cs typeface="Space Grotesk Medium"/>
              </a:rPr>
              <a:t>Forecasting Tools:</a:t>
            </a:r>
            <a:r>
              <a:rPr lang="en-US" altLang="zh-TW" sz="1100">
                <a:latin typeface="Space Grotesk Medium"/>
                <a:cs typeface="Space Grotesk Medium"/>
              </a:rPr>
              <a:t> FWI, SPI, Wind Speed, Fuel Dryness,  MAD/MSE/MAPE, Tracking Signal</a:t>
            </a:r>
          </a:p>
          <a:p>
            <a:pPr marL="171450" indent="-171450">
              <a:spcBef>
                <a:spcPts val="600"/>
              </a:spcBef>
              <a:buFont typeface="Arial" panose="020B0604020202020204" pitchFamily="34" charset="0"/>
              <a:buChar char="•"/>
            </a:pPr>
            <a:r>
              <a:rPr lang="en-US" altLang="zh-TW" sz="1100" b="1">
                <a:latin typeface="Space Grotesk Medium"/>
                <a:cs typeface="Space Grotesk Medium"/>
              </a:rPr>
              <a:t>Capacity:</a:t>
            </a:r>
            <a:r>
              <a:rPr lang="en-US" altLang="zh-TW" sz="1100">
                <a:latin typeface="Space Grotesk Medium"/>
                <a:cs typeface="Space Grotesk Medium"/>
              </a:rPr>
              <a:t> Crew, aircraft, equipment availability</a:t>
            </a:r>
          </a:p>
          <a:p>
            <a:pPr marL="171450" indent="-171450">
              <a:spcBef>
                <a:spcPts val="600"/>
              </a:spcBef>
              <a:buFont typeface="Arial" panose="020B0604020202020204" pitchFamily="34" charset="0"/>
              <a:buChar char="•"/>
            </a:pPr>
            <a:r>
              <a:rPr lang="en-US" altLang="zh-TW" sz="1100" b="1">
                <a:latin typeface="Space Grotesk Medium"/>
                <a:cs typeface="Space Grotesk Medium"/>
              </a:rPr>
              <a:t>Scheduling:</a:t>
            </a:r>
            <a:r>
              <a:rPr lang="en-US" altLang="zh-TW" sz="1100">
                <a:latin typeface="Space Grotesk Medium"/>
                <a:cs typeface="Space Grotesk Medium"/>
              </a:rPr>
              <a:t> Deployment time, cycle time, shift adherence</a:t>
            </a:r>
          </a:p>
          <a:p>
            <a:pPr marL="171450" indent="-171450">
              <a:spcBef>
                <a:spcPts val="600"/>
              </a:spcBef>
              <a:buFont typeface="Arial" panose="020B0604020202020204" pitchFamily="34" charset="0"/>
              <a:buChar char="•"/>
            </a:pPr>
            <a:r>
              <a:rPr lang="en-US" altLang="zh-TW" sz="1100" b="1">
                <a:latin typeface="Space Grotesk Medium"/>
                <a:cs typeface="Space Grotesk Medium"/>
              </a:rPr>
              <a:t>Inventory:</a:t>
            </a:r>
            <a:r>
              <a:rPr lang="en-US" altLang="zh-TW" sz="1100">
                <a:latin typeface="Space Grotesk Medium"/>
                <a:cs typeface="Space Grotesk Medium"/>
              </a:rPr>
              <a:t> Water &amp; fuel stock, days of supply</a:t>
            </a:r>
          </a:p>
          <a:p>
            <a:pPr marL="171450" indent="-171450">
              <a:spcBef>
                <a:spcPts val="600"/>
              </a:spcBef>
              <a:buFont typeface="Arial" panose="020B0604020202020204" pitchFamily="34" charset="0"/>
              <a:buChar char="•"/>
            </a:pPr>
            <a:r>
              <a:rPr lang="en-US" altLang="zh-TW" sz="1100" b="1">
                <a:latin typeface="Space Grotesk Medium"/>
                <a:cs typeface="Space Grotesk Medium"/>
              </a:rPr>
              <a:t>Quality:</a:t>
            </a:r>
            <a:r>
              <a:rPr lang="en-US" altLang="zh-TW" sz="1100">
                <a:latin typeface="Space Grotesk Medium"/>
                <a:cs typeface="Space Grotesk Medium"/>
              </a:rPr>
              <a:t> Safety KPI, error rate</a:t>
            </a:r>
          </a:p>
          <a:p>
            <a:pPr marL="171450" indent="-171450">
              <a:spcBef>
                <a:spcPts val="600"/>
              </a:spcBef>
              <a:buFont typeface="Arial" panose="020B0604020202020204" pitchFamily="34" charset="0"/>
              <a:buChar char="•"/>
            </a:pPr>
            <a:r>
              <a:rPr lang="en-US" altLang="zh-TW" sz="1100" b="1">
                <a:latin typeface="Space Grotesk Medium"/>
                <a:cs typeface="Space Grotesk Medium"/>
              </a:rPr>
              <a:t>Process/Productivity:</a:t>
            </a:r>
            <a:r>
              <a:rPr lang="en-US" altLang="zh-TW" sz="1100">
                <a:latin typeface="Space Grotesk Medium"/>
                <a:cs typeface="Space Grotesk Medium"/>
              </a:rPr>
              <a:t> Containment %, response time</a:t>
            </a:r>
          </a:p>
          <a:p>
            <a:pPr>
              <a:spcBef>
                <a:spcPts val="600"/>
              </a:spcBef>
            </a:pPr>
            <a:r>
              <a:rPr lang="en-US" altLang="zh-TW" sz="1200" b="1">
                <a:latin typeface="Space Grotesk Medium"/>
              </a:rPr>
              <a:t>Evaluation:</a:t>
            </a:r>
            <a:endParaRPr lang="en-US" altLang="zh-TW" sz="1200">
              <a:solidFill>
                <a:srgbClr val="FFFFFF"/>
              </a:solidFill>
              <a:latin typeface="Space Grotesk Medium"/>
            </a:endParaRPr>
          </a:p>
          <a:p>
            <a:pPr marL="171450" indent="-171450">
              <a:spcBef>
                <a:spcPts val="600"/>
              </a:spcBef>
              <a:buFont typeface="Arial" panose="020B0604020202020204" pitchFamily="34" charset="0"/>
              <a:buChar char="•"/>
            </a:pPr>
            <a:r>
              <a:rPr lang="en-US" altLang="zh-TW" sz="1100">
                <a:latin typeface="Space Grotesk Medium"/>
              </a:rPr>
              <a:t>Compare predicted vs. actual growth</a:t>
            </a:r>
            <a:endParaRPr lang="en-US" altLang="zh-TW" sz="1100">
              <a:solidFill>
                <a:srgbClr val="FFFFFF"/>
              </a:solidFill>
              <a:latin typeface="Space Grotesk Medium"/>
            </a:endParaRPr>
          </a:p>
          <a:p>
            <a:pPr marL="171450" indent="-171450">
              <a:spcBef>
                <a:spcPts val="600"/>
              </a:spcBef>
              <a:buFont typeface="Arial" panose="020B0604020202020204" pitchFamily="34" charset="0"/>
              <a:buChar char="•"/>
            </a:pPr>
            <a:r>
              <a:rPr lang="en-US" altLang="zh-TW" sz="1100">
                <a:latin typeface="Space Grotesk Medium"/>
              </a:rPr>
              <a:t>Identify gaps in response or resources</a:t>
            </a:r>
          </a:p>
          <a:p>
            <a:pPr>
              <a:spcBef>
                <a:spcPts val="600"/>
              </a:spcBef>
            </a:pPr>
            <a:r>
              <a:rPr lang="en-US" altLang="zh-TW" sz="1200" b="1">
                <a:latin typeface="Space Grotesk Medium"/>
              </a:rPr>
              <a:t>Execution:</a:t>
            </a:r>
            <a:endParaRPr lang="en-US" altLang="zh-TW" sz="1200">
              <a:solidFill>
                <a:srgbClr val="FFFFFF"/>
              </a:solidFill>
              <a:latin typeface="Space Grotesk Medium"/>
            </a:endParaRPr>
          </a:p>
          <a:p>
            <a:pPr marL="171450" indent="-171450">
              <a:spcBef>
                <a:spcPts val="600"/>
              </a:spcBef>
              <a:buFont typeface="Arial" panose="020B0604020202020204" pitchFamily="34" charset="0"/>
              <a:buChar char="•"/>
            </a:pPr>
            <a:r>
              <a:rPr lang="en-US" altLang="zh-TW" sz="1100">
                <a:latin typeface="Space Grotesk Medium"/>
              </a:rPr>
              <a:t>Monitor fire spread vs. forecast</a:t>
            </a:r>
            <a:endParaRPr lang="en-US" altLang="zh-TW" sz="1100">
              <a:solidFill>
                <a:srgbClr val="FFFFFF"/>
              </a:solidFill>
              <a:latin typeface="Space Grotesk Medium"/>
            </a:endParaRPr>
          </a:p>
          <a:p>
            <a:pPr marL="171450" indent="-171450">
              <a:spcBef>
                <a:spcPts val="600"/>
              </a:spcBef>
              <a:buFont typeface="Arial" panose="020B0604020202020204" pitchFamily="34" charset="0"/>
              <a:buChar char="•"/>
            </a:pPr>
            <a:r>
              <a:rPr lang="en-US" altLang="zh-TW" sz="1100">
                <a:latin typeface="Space Grotesk Medium"/>
              </a:rPr>
              <a:t>Escalate alerts when thresholds crossed</a:t>
            </a:r>
            <a:endParaRPr lang="en-US" altLang="zh-TW" sz="1100">
              <a:solidFill>
                <a:srgbClr val="FFFFFF"/>
              </a:solidFill>
              <a:latin typeface="Space Grotesk Medium"/>
            </a:endParaRPr>
          </a:p>
          <a:p>
            <a:pPr marL="171450" indent="-171450">
              <a:spcBef>
                <a:spcPts val="600"/>
              </a:spcBef>
              <a:buFont typeface="Arial" panose="020B0604020202020204" pitchFamily="34" charset="0"/>
              <a:buChar char="•"/>
            </a:pPr>
            <a:r>
              <a:rPr lang="en-US" altLang="zh-TW" sz="1100">
                <a:latin typeface="Space Grotesk Medium"/>
              </a:rPr>
              <a:t>Adjust crew deployment</a:t>
            </a:r>
            <a:endParaRPr lang="en-US" altLang="zh-TW" sz="1100">
              <a:solidFill>
                <a:srgbClr val="FFFFFF"/>
              </a:solidFill>
              <a:latin typeface="Space Grotesk Medium"/>
            </a:endParaRPr>
          </a:p>
        </p:txBody>
      </p:sp>
    </p:spTree>
    <p:extLst>
      <p:ext uri="{BB962C8B-B14F-4D97-AF65-F5344CB8AC3E}">
        <p14:creationId xmlns:p14="http://schemas.microsoft.com/office/powerpoint/2010/main" val="198689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4E448743-35E7-8D0D-3A07-947FA8E8FD60}"/>
            </a:ext>
          </a:extLst>
        </p:cNvPr>
        <p:cNvGrpSpPr/>
        <p:nvPr/>
      </p:nvGrpSpPr>
      <p:grpSpPr>
        <a:xfrm>
          <a:off x="0" y="0"/>
          <a:ext cx="0" cy="0"/>
          <a:chOff x="0" y="0"/>
          <a:chExt cx="0" cy="0"/>
        </a:xfrm>
      </p:grpSpPr>
      <p:sp>
        <p:nvSpPr>
          <p:cNvPr id="19" name="Google Shape;366;p40">
            <a:extLst>
              <a:ext uri="{FF2B5EF4-FFF2-40B4-BE49-F238E27FC236}">
                <a16:creationId xmlns:a16="http://schemas.microsoft.com/office/drawing/2014/main" id="{EDCA0AED-A758-69DA-EC2D-F0876D046AC3}"/>
              </a:ext>
            </a:extLst>
          </p:cNvPr>
          <p:cNvSpPr txBox="1">
            <a:spLocks/>
          </p:cNvSpPr>
          <p:nvPr/>
        </p:nvSpPr>
        <p:spPr>
          <a:xfrm>
            <a:off x="251982" y="127086"/>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a:buSzPts val="2000"/>
            </a:pPr>
            <a:r>
              <a:rPr lang="en-US" altLang="zh-TW" sz="2500">
                <a:solidFill>
                  <a:schemeClr val="tx1"/>
                </a:solidFill>
                <a:latin typeface="Space Grotesk Medium"/>
                <a:cs typeface="Space Grotesk Medium"/>
              </a:rPr>
              <a:t>Second Scenario Measurement plan</a:t>
            </a:r>
            <a:endParaRPr lang="zh-TW" altLang="en-US" sz="2500">
              <a:solidFill>
                <a:schemeClr val="tx1"/>
              </a:solidFill>
              <a:latin typeface="Space Grotesk Medium" panose="02020500000000000000" charset="0"/>
              <a:cs typeface="Space Grotesk Medium" panose="02020500000000000000" charset="0"/>
            </a:endParaRPr>
          </a:p>
        </p:txBody>
      </p:sp>
      <p:sp>
        <p:nvSpPr>
          <p:cNvPr id="25" name="Rectangle 24">
            <a:extLst>
              <a:ext uri="{FF2B5EF4-FFF2-40B4-BE49-F238E27FC236}">
                <a16:creationId xmlns:a16="http://schemas.microsoft.com/office/drawing/2014/main" id="{41911DBD-A689-6BCD-F982-EEF398746282}"/>
              </a:ext>
            </a:extLst>
          </p:cNvPr>
          <p:cNvSpPr/>
          <p:nvPr/>
        </p:nvSpPr>
        <p:spPr>
          <a:xfrm>
            <a:off x="0" y="748671"/>
            <a:ext cx="9135471" cy="43948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TextBox 2">
            <a:extLst>
              <a:ext uri="{FF2B5EF4-FFF2-40B4-BE49-F238E27FC236}">
                <a16:creationId xmlns:a16="http://schemas.microsoft.com/office/drawing/2014/main" id="{DEEC9FF0-0A74-2CAE-9078-71F6FF3B0948}"/>
              </a:ext>
            </a:extLst>
          </p:cNvPr>
          <p:cNvSpPr txBox="1"/>
          <p:nvPr/>
        </p:nvSpPr>
        <p:spPr>
          <a:xfrm>
            <a:off x="370471" y="1184703"/>
            <a:ext cx="31955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Space Grotesk Medium"/>
              </a:rPr>
              <a:t>Large uncontrolled fire</a:t>
            </a:r>
            <a:r>
              <a:rPr lang="en-US">
                <a:latin typeface="Space Grotesk Medium"/>
              </a:rPr>
              <a:t>🔥🔥</a:t>
            </a:r>
            <a:endParaRPr lang="en-US" b="1">
              <a:latin typeface="Space Grotesk Medium"/>
            </a:endParaRPr>
          </a:p>
        </p:txBody>
      </p:sp>
      <p:sp>
        <p:nvSpPr>
          <p:cNvPr id="4" name="TextBox 3">
            <a:extLst>
              <a:ext uri="{FF2B5EF4-FFF2-40B4-BE49-F238E27FC236}">
                <a16:creationId xmlns:a16="http://schemas.microsoft.com/office/drawing/2014/main" id="{56AAD677-0D68-51D9-519C-0DD6B69157EB}"/>
              </a:ext>
            </a:extLst>
          </p:cNvPr>
          <p:cNvSpPr txBox="1"/>
          <p:nvPr/>
        </p:nvSpPr>
        <p:spPr>
          <a:xfrm>
            <a:off x="226009" y="3957756"/>
            <a:ext cx="416658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Space Grotesk Medium"/>
              </a:rPr>
              <a:t>Execution:</a:t>
            </a:r>
            <a:endParaRPr lang="en-US" sz="1200">
              <a:solidFill>
                <a:srgbClr val="FFFFFF"/>
              </a:solidFill>
              <a:latin typeface="Space Grotesk Medium"/>
            </a:endParaRPr>
          </a:p>
          <a:p>
            <a:pPr marL="171450" indent="-171450">
              <a:spcBef>
                <a:spcPts val="600"/>
              </a:spcBef>
              <a:buFont typeface="Arial" panose="020B0604020202020204" pitchFamily="34" charset="0"/>
              <a:buChar char="•"/>
            </a:pPr>
            <a:r>
              <a:rPr lang="en-US" sz="1100">
                <a:latin typeface="Space Grotesk Medium"/>
              </a:rPr>
              <a:t>Continuous monitoring of resources &amp; exhaustion</a:t>
            </a:r>
            <a:endParaRPr lang="en-US" sz="1100">
              <a:solidFill>
                <a:srgbClr val="FFFFFF"/>
              </a:solidFill>
              <a:latin typeface="Space Grotesk Medium"/>
            </a:endParaRPr>
          </a:p>
          <a:p>
            <a:pPr marL="171450" indent="-171450">
              <a:spcBef>
                <a:spcPts val="600"/>
              </a:spcBef>
              <a:buFont typeface="Arial" panose="020B0604020202020204" pitchFamily="34" charset="0"/>
              <a:buChar char="•"/>
            </a:pPr>
            <a:r>
              <a:rPr lang="en-US" sz="1100">
                <a:latin typeface="Space Grotesk Medium"/>
              </a:rPr>
              <a:t>Multi-agency coordination</a:t>
            </a:r>
            <a:endParaRPr lang="en-US" sz="1100">
              <a:solidFill>
                <a:srgbClr val="FFFFFF"/>
              </a:solidFill>
              <a:latin typeface="Space Grotesk Medium"/>
            </a:endParaRPr>
          </a:p>
          <a:p>
            <a:pPr marL="171450" indent="-171450">
              <a:spcBef>
                <a:spcPts val="600"/>
              </a:spcBef>
              <a:buFont typeface="Arial" panose="020B0604020202020204" pitchFamily="34" charset="0"/>
              <a:buChar char="•"/>
            </a:pPr>
            <a:r>
              <a:rPr lang="en-US" sz="1100">
                <a:latin typeface="Space Grotesk Medium"/>
              </a:rPr>
              <a:t>Track containment &amp; response effectiveness</a:t>
            </a:r>
          </a:p>
        </p:txBody>
      </p:sp>
      <p:pic>
        <p:nvPicPr>
          <p:cNvPr id="6" name="Picture 5">
            <a:extLst>
              <a:ext uri="{FF2B5EF4-FFF2-40B4-BE49-F238E27FC236}">
                <a16:creationId xmlns:a16="http://schemas.microsoft.com/office/drawing/2014/main" id="{23B11A77-9598-D2CE-0CD7-5E905E86F31D}"/>
              </a:ext>
            </a:extLst>
          </p:cNvPr>
          <p:cNvPicPr>
            <a:picLocks noChangeAspect="1"/>
          </p:cNvPicPr>
          <p:nvPr/>
        </p:nvPicPr>
        <p:blipFill>
          <a:blip r:embed="rId3"/>
          <a:stretch>
            <a:fillRect/>
          </a:stretch>
        </p:blipFill>
        <p:spPr>
          <a:xfrm>
            <a:off x="226009" y="1512300"/>
            <a:ext cx="3484444" cy="2320120"/>
          </a:xfrm>
          <a:prstGeom prst="rect">
            <a:avLst/>
          </a:prstGeom>
        </p:spPr>
      </p:pic>
      <p:sp>
        <p:nvSpPr>
          <p:cNvPr id="11" name="TextBox 10">
            <a:extLst>
              <a:ext uri="{FF2B5EF4-FFF2-40B4-BE49-F238E27FC236}">
                <a16:creationId xmlns:a16="http://schemas.microsoft.com/office/drawing/2014/main" id="{5E7E753F-F444-C35B-F954-5DE4E2586C6A}"/>
              </a:ext>
            </a:extLst>
          </p:cNvPr>
          <p:cNvSpPr txBox="1"/>
          <p:nvPr/>
        </p:nvSpPr>
        <p:spPr>
          <a:xfrm>
            <a:off x="3996036" y="837290"/>
            <a:ext cx="4937385" cy="4162339"/>
          </a:xfrm>
          <a:prstGeom prst="rect">
            <a:avLst/>
          </a:prstGeom>
          <a:noFill/>
        </p:spPr>
        <p:txBody>
          <a:bodyPr wrap="square">
            <a:spAutoFit/>
          </a:bodyPr>
          <a:lstStyle/>
          <a:p>
            <a:pPr>
              <a:spcBef>
                <a:spcPts val="600"/>
              </a:spcBef>
            </a:pPr>
            <a:r>
              <a:rPr lang="en-US" altLang="zh-TW" sz="1200" b="1">
                <a:latin typeface="Space Grotesk Medium"/>
              </a:rPr>
              <a:t>Focus</a:t>
            </a:r>
            <a:r>
              <a:rPr lang="en-US" altLang="zh-TW" sz="1100" b="1">
                <a:latin typeface="Space Grotesk Medium"/>
              </a:rPr>
              <a:t>:</a:t>
            </a:r>
            <a:r>
              <a:rPr lang="en-US" altLang="zh-TW" sz="1100">
                <a:latin typeface="Space Grotesk Medium"/>
              </a:rPr>
              <a:t> Crisis management &amp; multi-agency coordination</a:t>
            </a:r>
          </a:p>
          <a:p>
            <a:pPr>
              <a:spcBef>
                <a:spcPts val="600"/>
              </a:spcBef>
            </a:pPr>
            <a:r>
              <a:rPr lang="en-US" altLang="zh-TW" sz="1200" b="1">
                <a:latin typeface="Space Grotesk Medium"/>
              </a:rPr>
              <a:t>Metrics:</a:t>
            </a:r>
            <a:endParaRPr lang="en-US" altLang="zh-TW" sz="1200"/>
          </a:p>
          <a:p>
            <a:pPr marL="171450" indent="-171450">
              <a:spcBef>
                <a:spcPts val="600"/>
              </a:spcBef>
              <a:buFont typeface="Arial" panose="020B0604020202020204" pitchFamily="34" charset="0"/>
              <a:buChar char="•"/>
            </a:pPr>
            <a:r>
              <a:rPr lang="en-US" altLang="zh-TW" sz="1100" b="1">
                <a:latin typeface="Space Grotesk Medium"/>
              </a:rPr>
              <a:t>Forecasting Tools:</a:t>
            </a:r>
            <a:r>
              <a:rPr lang="en-US" altLang="zh-TW" sz="1100">
                <a:latin typeface="Space Grotesk Medium"/>
              </a:rPr>
              <a:t> FWI, SPI, Wind Speed, Fuel Dryness,</a:t>
            </a:r>
            <a:r>
              <a:rPr lang="zh-TW" altLang="en-US" sz="1100">
                <a:latin typeface="Space Grotesk Medium"/>
              </a:rPr>
              <a:t> </a:t>
            </a:r>
            <a:r>
              <a:rPr lang="en-US" altLang="zh-TW" sz="1100">
                <a:latin typeface="Space Grotesk Medium"/>
              </a:rPr>
              <a:t>MAD/MSE/MAPE, Tracking Signal</a:t>
            </a:r>
          </a:p>
          <a:p>
            <a:pPr marL="171450" indent="-171450">
              <a:spcBef>
                <a:spcPts val="600"/>
              </a:spcBef>
              <a:buFont typeface="Arial" panose="020B0604020202020204" pitchFamily="34" charset="0"/>
              <a:buChar char="•"/>
            </a:pPr>
            <a:r>
              <a:rPr lang="en-US" altLang="zh-TW" sz="1100" b="1">
                <a:latin typeface="Space Grotesk Medium"/>
              </a:rPr>
              <a:t>Capacity:</a:t>
            </a:r>
            <a:r>
              <a:rPr lang="en-US" altLang="zh-TW" sz="1100">
                <a:latin typeface="Space Grotesk Medium"/>
              </a:rPr>
              <a:t> Crew, aircraft, equipment utilization</a:t>
            </a:r>
          </a:p>
          <a:p>
            <a:pPr marL="171450" indent="-171450">
              <a:spcBef>
                <a:spcPts val="600"/>
              </a:spcBef>
              <a:buFont typeface="Arial" panose="020B0604020202020204" pitchFamily="34" charset="0"/>
              <a:buChar char="•"/>
            </a:pPr>
            <a:r>
              <a:rPr lang="en-US" altLang="zh-TW" sz="1100" b="1">
                <a:latin typeface="Space Grotesk Medium"/>
              </a:rPr>
              <a:t>Scheduling &amp; HR:</a:t>
            </a:r>
            <a:r>
              <a:rPr lang="en-US" altLang="zh-TW" sz="1100">
                <a:latin typeface="Space Grotesk Medium"/>
              </a:rPr>
              <a:t> Deployment time, shift adherence, Training %, staffing availability</a:t>
            </a:r>
          </a:p>
          <a:p>
            <a:pPr marL="171450" indent="-171450">
              <a:spcBef>
                <a:spcPts val="600"/>
              </a:spcBef>
              <a:buFont typeface="Arial" panose="020B0604020202020204" pitchFamily="34" charset="0"/>
              <a:buChar char="•"/>
            </a:pPr>
            <a:r>
              <a:rPr lang="en-US" altLang="zh-TW" sz="1100" b="1">
                <a:latin typeface="Space Grotesk Medium"/>
              </a:rPr>
              <a:t>Supply Chain:</a:t>
            </a:r>
            <a:r>
              <a:rPr lang="en-US" altLang="zh-TW" sz="1100">
                <a:latin typeface="Space Grotesk Medium"/>
              </a:rPr>
              <a:t> Resupply time, supplier lead time, logistics delays</a:t>
            </a:r>
          </a:p>
          <a:p>
            <a:pPr marL="171450" indent="-171450">
              <a:spcBef>
                <a:spcPts val="600"/>
              </a:spcBef>
              <a:buFont typeface="Arial" panose="020B0604020202020204" pitchFamily="34" charset="0"/>
              <a:buChar char="•"/>
            </a:pPr>
            <a:r>
              <a:rPr lang="en-US" altLang="zh-TW" sz="1100" b="1">
                <a:latin typeface="Space Grotesk Medium"/>
              </a:rPr>
              <a:t>Inventory:</a:t>
            </a:r>
            <a:r>
              <a:rPr lang="en-US" altLang="zh-TW" sz="1100">
                <a:latin typeface="Space Grotesk Medium"/>
              </a:rPr>
              <a:t> Water inventory, fuel stock, days of supply</a:t>
            </a:r>
          </a:p>
          <a:p>
            <a:pPr marL="171450" indent="-171450">
              <a:spcBef>
                <a:spcPts val="600"/>
              </a:spcBef>
              <a:buFont typeface="Arial" panose="020B0604020202020204" pitchFamily="34" charset="0"/>
              <a:buChar char="•"/>
            </a:pPr>
            <a:r>
              <a:rPr lang="en-US" altLang="zh-TW" sz="1100" b="1">
                <a:latin typeface="Space Grotesk Medium"/>
              </a:rPr>
              <a:t>Quality:</a:t>
            </a:r>
            <a:r>
              <a:rPr lang="en-US" altLang="zh-TW" sz="1100">
                <a:latin typeface="Space Grotesk Medium"/>
              </a:rPr>
              <a:t> Safety KPI, error rate</a:t>
            </a:r>
          </a:p>
          <a:p>
            <a:pPr marL="171450" indent="-171450">
              <a:spcBef>
                <a:spcPts val="600"/>
              </a:spcBef>
              <a:buFont typeface="Arial" panose="020B0604020202020204" pitchFamily="34" charset="0"/>
              <a:buChar char="•"/>
            </a:pPr>
            <a:r>
              <a:rPr lang="en-US" altLang="zh-TW" sz="1100" b="1">
                <a:latin typeface="Space Grotesk Medium"/>
              </a:rPr>
              <a:t>Process/Productivity:</a:t>
            </a:r>
            <a:r>
              <a:rPr lang="en-US" altLang="zh-TW" sz="1100">
                <a:latin typeface="Space Grotesk Medium"/>
              </a:rPr>
              <a:t> Containment %, response time</a:t>
            </a:r>
          </a:p>
          <a:p>
            <a:pPr marL="171450" indent="-171450">
              <a:spcBef>
                <a:spcPts val="600"/>
              </a:spcBef>
              <a:buFont typeface="Arial" panose="020B0604020202020204" pitchFamily="34" charset="0"/>
              <a:buChar char="•"/>
            </a:pPr>
            <a:r>
              <a:rPr lang="en-US" altLang="zh-TW" sz="1100" b="1">
                <a:latin typeface="Space Grotesk Medium"/>
              </a:rPr>
              <a:t>Financial &amp; Maintenance:</a:t>
            </a:r>
            <a:r>
              <a:rPr lang="en-US" altLang="zh-TW" sz="1100">
                <a:latin typeface="Space Grotesk Medium"/>
              </a:rPr>
              <a:t> Cost variance, schedule variance, Equipment readiness %, breakdown rate</a:t>
            </a:r>
          </a:p>
          <a:p>
            <a:pPr>
              <a:spcBef>
                <a:spcPts val="600"/>
              </a:spcBef>
            </a:pPr>
            <a:r>
              <a:rPr lang="en-US" altLang="zh-TW" sz="1200" b="1">
                <a:latin typeface="Space Grotesk Medium"/>
              </a:rPr>
              <a:t>Evaluation:</a:t>
            </a:r>
            <a:endParaRPr lang="en-US" altLang="zh-TW" sz="1200">
              <a:latin typeface="Space Grotesk Medium"/>
            </a:endParaRPr>
          </a:p>
          <a:p>
            <a:pPr marL="171450" indent="-171450">
              <a:spcBef>
                <a:spcPts val="600"/>
              </a:spcBef>
              <a:buFont typeface="Arial" panose="020B0604020202020204" pitchFamily="34" charset="0"/>
              <a:buChar char="•"/>
            </a:pPr>
            <a:r>
              <a:rPr lang="en-US" altLang="zh-TW" sz="1100">
                <a:latin typeface="Space Grotesk Medium"/>
              </a:rPr>
              <a:t>Post-event review of resource gaps</a:t>
            </a:r>
          </a:p>
          <a:p>
            <a:pPr marL="171450" indent="-171450">
              <a:spcBef>
                <a:spcPts val="600"/>
              </a:spcBef>
              <a:buFont typeface="Arial" panose="020B0604020202020204" pitchFamily="34" charset="0"/>
              <a:buChar char="•"/>
            </a:pPr>
            <a:r>
              <a:rPr lang="en-US" altLang="zh-TW" sz="1100">
                <a:latin typeface="Space Grotesk Medium"/>
              </a:rPr>
              <a:t>Analyze coordination, safety, and containment efficiency</a:t>
            </a:r>
          </a:p>
          <a:p>
            <a:pPr marL="171450" indent="-171450">
              <a:spcBef>
                <a:spcPts val="600"/>
              </a:spcBef>
              <a:buFont typeface="Arial" panose="020B0604020202020204" pitchFamily="34" charset="0"/>
              <a:buChar char="•"/>
            </a:pPr>
            <a:r>
              <a:rPr lang="en-US" altLang="zh-TW" sz="1100">
                <a:latin typeface="Space Grotesk Medium"/>
              </a:rPr>
              <a:t>Lessons for future large-scale fires</a:t>
            </a:r>
          </a:p>
        </p:txBody>
      </p:sp>
    </p:spTree>
    <p:extLst>
      <p:ext uri="{BB962C8B-B14F-4D97-AF65-F5344CB8AC3E}">
        <p14:creationId xmlns:p14="http://schemas.microsoft.com/office/powerpoint/2010/main" val="1684650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E66F1042-5F3E-F614-80C1-413240A44A2D}"/>
            </a:ext>
          </a:extLst>
        </p:cNvPr>
        <p:cNvGrpSpPr/>
        <p:nvPr/>
      </p:nvGrpSpPr>
      <p:grpSpPr>
        <a:xfrm>
          <a:off x="0" y="0"/>
          <a:ext cx="0" cy="0"/>
          <a:chOff x="0" y="0"/>
          <a:chExt cx="0" cy="0"/>
        </a:xfrm>
      </p:grpSpPr>
      <p:sp>
        <p:nvSpPr>
          <p:cNvPr id="203" name="Google Shape;203;p29">
            <a:extLst>
              <a:ext uri="{FF2B5EF4-FFF2-40B4-BE49-F238E27FC236}">
                <a16:creationId xmlns:a16="http://schemas.microsoft.com/office/drawing/2014/main" id="{7970DAAC-4910-6345-330C-4D19B173C93F}"/>
              </a:ext>
            </a:extLst>
          </p:cNvPr>
          <p:cNvSpPr>
            <a:spLocks noGrp="1"/>
          </p:cNvSpPr>
          <p:nvPr>
            <p:ph type="pic" idx="2"/>
          </p:nvPr>
        </p:nvSpPr>
        <p:spPr>
          <a:xfrm>
            <a:off x="0" y="0"/>
            <a:ext cx="9144000" cy="5143500"/>
          </a:xfrm>
          <a:prstGeom prst="rect">
            <a:avLst/>
          </a:prstGeom>
        </p:spPr>
        <p:txBody>
          <a:bodyPr/>
          <a:lstStyle/>
          <a:p>
            <a:endParaRPr lang="zh-TW" altLang="en-US"/>
          </a:p>
        </p:txBody>
      </p:sp>
      <p:pic>
        <p:nvPicPr>
          <p:cNvPr id="204" name="Google Shape;204;p29" title="firefighters-helping-out-with-nature-wildfire.jpg">
            <a:extLst>
              <a:ext uri="{FF2B5EF4-FFF2-40B4-BE49-F238E27FC236}">
                <a16:creationId xmlns:a16="http://schemas.microsoft.com/office/drawing/2014/main" id="{972C6DEB-F09F-39F1-3411-661FC57E4368}"/>
              </a:ext>
            </a:extLst>
          </p:cNvPr>
          <p:cNvPicPr preferRelativeResize="0">
            <a:picLocks noGrp="1"/>
          </p:cNvPicPr>
          <p:nvPr>
            <p:ph type="pic" idx="2"/>
          </p:nvPr>
        </p:nvPicPr>
        <p:blipFill rotWithShape="1">
          <a:blip r:embed="rId3">
            <a:alphaModFix/>
          </a:blip>
          <a:srcRect t="7798" b="7806"/>
          <a:stretch/>
        </p:blipFill>
        <p:spPr>
          <a:xfrm>
            <a:off x="0" y="125"/>
            <a:ext cx="9144003" cy="5143497"/>
          </a:xfrm>
          <a:prstGeom prst="rect">
            <a:avLst/>
          </a:prstGeom>
          <a:noFill/>
          <a:ln>
            <a:noFill/>
          </a:ln>
        </p:spPr>
      </p:pic>
      <p:sp>
        <p:nvSpPr>
          <p:cNvPr id="10" name="Google Shape;214;p30">
            <a:extLst>
              <a:ext uri="{FF2B5EF4-FFF2-40B4-BE49-F238E27FC236}">
                <a16:creationId xmlns:a16="http://schemas.microsoft.com/office/drawing/2014/main" id="{3957E078-5467-C0F9-F630-E3B12C335C18}"/>
              </a:ext>
            </a:extLst>
          </p:cNvPr>
          <p:cNvSpPr/>
          <p:nvPr/>
        </p:nvSpPr>
        <p:spPr>
          <a:xfrm flipH="1">
            <a:off x="99" y="1523100"/>
            <a:ext cx="6048053" cy="3620400"/>
          </a:xfrm>
          <a:prstGeom prst="rect">
            <a:avLst/>
          </a:prstGeom>
          <a:solidFill>
            <a:srgbClr val="453937">
              <a:alpha val="54000"/>
            </a:srgbClr>
          </a:solidFill>
          <a:ln>
            <a:noFill/>
          </a:ln>
          <a:effectLst>
            <a:outerShdw blurRad="214313"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1" name="Google Shape;215;p30">
            <a:extLst>
              <a:ext uri="{FF2B5EF4-FFF2-40B4-BE49-F238E27FC236}">
                <a16:creationId xmlns:a16="http://schemas.microsoft.com/office/drawing/2014/main" id="{EF567D59-2085-1CE4-1BF2-BF485277B187}"/>
              </a:ext>
            </a:extLst>
          </p:cNvPr>
          <p:cNvSpPr txBox="1">
            <a:spLocks noGrp="1"/>
          </p:cNvSpPr>
          <p:nvPr>
            <p:ph type="title"/>
          </p:nvPr>
        </p:nvSpPr>
        <p:spPr>
          <a:xfrm flipH="1">
            <a:off x="228649" y="1621525"/>
            <a:ext cx="6048053" cy="1828800"/>
          </a:xfrm>
          <a:prstGeom prst="rect">
            <a:avLst/>
          </a:prstGeom>
        </p:spPr>
        <p:txBody>
          <a:bodyPr spcFirstLastPara="1" wrap="square" lIns="91425" tIns="91425" rIns="91425" bIns="91425" anchor="b" anchorCtr="0">
            <a:noAutofit/>
          </a:bodyPr>
          <a:lstStyle/>
          <a:p>
            <a:r>
              <a:rPr lang="en-US" altLang="zh-TW" sz="4000" b="1"/>
              <a:t>Wildfire Event </a:t>
            </a:r>
            <a:br>
              <a:rPr lang="en-US" altLang="zh-TW" sz="4000" b="1"/>
            </a:br>
            <a:r>
              <a:rPr lang="en-US" altLang="zh-TW" sz="4000" b="1"/>
              <a:t>Management by Fact</a:t>
            </a:r>
            <a:endParaRPr lang="zh-TW" altLang="zh-TW" sz="4000" b="1"/>
          </a:p>
        </p:txBody>
      </p:sp>
      <p:sp>
        <p:nvSpPr>
          <p:cNvPr id="12" name="Google Shape;216;p30">
            <a:extLst>
              <a:ext uri="{FF2B5EF4-FFF2-40B4-BE49-F238E27FC236}">
                <a16:creationId xmlns:a16="http://schemas.microsoft.com/office/drawing/2014/main" id="{80594F0F-C6E2-1B77-4210-3A8E0CE61FAD}"/>
              </a:ext>
            </a:extLst>
          </p:cNvPr>
          <p:cNvSpPr txBox="1">
            <a:spLocks/>
          </p:cNvSpPr>
          <p:nvPr/>
        </p:nvSpPr>
        <p:spPr>
          <a:xfrm flipH="1">
            <a:off x="228600" y="3816096"/>
            <a:ext cx="2651760" cy="8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3500" i="1">
                <a:solidFill>
                  <a:schemeClr val="tx1"/>
                </a:solidFill>
              </a:rPr>
              <a:t>PART </a:t>
            </a:r>
            <a:r>
              <a:rPr lang="en-US" sz="3500" i="1">
                <a:solidFill>
                  <a:schemeClr val="tx1"/>
                </a:solidFill>
              </a:rPr>
              <a:t>03</a:t>
            </a:r>
            <a:endParaRPr lang="en-US" altLang="zh-TW" sz="3500" i="1">
              <a:solidFill>
                <a:schemeClr val="tx1"/>
              </a:solidFill>
            </a:endParaRPr>
          </a:p>
        </p:txBody>
      </p:sp>
      <p:cxnSp>
        <p:nvCxnSpPr>
          <p:cNvPr id="13" name="Google Shape;217;p30">
            <a:extLst>
              <a:ext uri="{FF2B5EF4-FFF2-40B4-BE49-F238E27FC236}">
                <a16:creationId xmlns:a16="http://schemas.microsoft.com/office/drawing/2014/main" id="{DFF3E339-F7DF-D82A-151B-CFAD3515B25C}"/>
              </a:ext>
            </a:extLst>
          </p:cNvPr>
          <p:cNvCxnSpPr/>
          <p:nvPr/>
        </p:nvCxnSpPr>
        <p:spPr>
          <a:xfrm rot="10800000">
            <a:off x="304800" y="3591000"/>
            <a:ext cx="5943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17588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AAACC73D-C6BA-B3E8-7312-7326FEC9D7C1}"/>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53570FA-EB94-73CB-9601-C0BBB44BC3AB}"/>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Picture 17" descr="Why THS Aerosol Is Not Smoke | PMI Science">
            <a:extLst>
              <a:ext uri="{FF2B5EF4-FFF2-40B4-BE49-F238E27FC236}">
                <a16:creationId xmlns:a16="http://schemas.microsoft.com/office/drawing/2014/main" id="{73D25543-4449-B8F8-3684-A6BAFDC8AFDF}"/>
              </a:ext>
            </a:extLst>
          </p:cNvPr>
          <p:cNvPicPr>
            <a:picLocks noChangeAspect="1"/>
          </p:cNvPicPr>
          <p:nvPr/>
        </p:nvPicPr>
        <p:blipFill>
          <a:blip r:embed="rId3">
            <a:alphaModFix amt="65000"/>
          </a:blip>
          <a:stretch>
            <a:fillRect/>
          </a:stretch>
        </p:blipFill>
        <p:spPr>
          <a:xfrm>
            <a:off x="939" y="398913"/>
            <a:ext cx="9338870" cy="4743850"/>
          </a:xfrm>
          <a:prstGeom prst="rect">
            <a:avLst/>
          </a:prstGeom>
        </p:spPr>
      </p:pic>
      <p:sp>
        <p:nvSpPr>
          <p:cNvPr id="19" name="Google Shape;366;p40">
            <a:extLst>
              <a:ext uri="{FF2B5EF4-FFF2-40B4-BE49-F238E27FC236}">
                <a16:creationId xmlns:a16="http://schemas.microsoft.com/office/drawing/2014/main" id="{893E0F36-0BC7-CE87-5094-5C31AC280801}"/>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a:buSzPts val="2000"/>
            </a:pPr>
            <a:r>
              <a:rPr lang="en-US" altLang="zh-TW" sz="2500">
                <a:solidFill>
                  <a:schemeClr val="tx1"/>
                </a:solidFill>
                <a:latin typeface="Space Grotesk Medium"/>
                <a:cs typeface="Space Grotesk Medium"/>
              </a:rPr>
              <a:t>Management by Fact Plan</a:t>
            </a:r>
            <a:endParaRPr lang="zh-TW" altLang="zh-TW" sz="2500">
              <a:solidFill>
                <a:schemeClr val="tx1"/>
              </a:solidFill>
              <a:latin typeface="Space Grotesk Medium" panose="02020500000000000000" charset="0"/>
              <a:cs typeface="Space Grotesk Medium" panose="02020500000000000000" charset="0"/>
            </a:endParaRPr>
          </a:p>
          <a:p>
            <a:pPr marL="0" indent="0">
              <a:buSzPts val="2000"/>
            </a:pPr>
            <a:endParaRPr lang="zh-TW" altLang="zh-TW" sz="2500">
              <a:solidFill>
                <a:schemeClr val="tx1"/>
              </a:solidFill>
              <a:latin typeface="Space Grotesk Medium" panose="02020500000000000000" charset="0"/>
              <a:cs typeface="Space Grotesk Medium" panose="02020500000000000000" charset="0"/>
            </a:endParaRPr>
          </a:p>
        </p:txBody>
      </p:sp>
      <p:graphicFrame>
        <p:nvGraphicFramePr>
          <p:cNvPr id="9" name="Table 8">
            <a:extLst>
              <a:ext uri="{FF2B5EF4-FFF2-40B4-BE49-F238E27FC236}">
                <a16:creationId xmlns:a16="http://schemas.microsoft.com/office/drawing/2014/main" id="{8A7E3625-B3D2-D4F2-B699-CA597B26A945}"/>
              </a:ext>
            </a:extLst>
          </p:cNvPr>
          <p:cNvGraphicFramePr>
            <a:graphicFrameLocks noGrp="1"/>
          </p:cNvGraphicFramePr>
          <p:nvPr>
            <p:extLst>
              <p:ext uri="{D42A27DB-BD31-4B8C-83A1-F6EECF244321}">
                <p14:modId xmlns:p14="http://schemas.microsoft.com/office/powerpoint/2010/main" val="2234887524"/>
              </p:ext>
            </p:extLst>
          </p:nvPr>
        </p:nvGraphicFramePr>
        <p:xfrm>
          <a:off x="3044876" y="997782"/>
          <a:ext cx="6024096" cy="3972408"/>
        </p:xfrm>
        <a:graphic>
          <a:graphicData uri="http://schemas.openxmlformats.org/drawingml/2006/table">
            <a:tbl>
              <a:tblPr bandRow="1">
                <a:tableStyleId>{F250A099-2F26-4F9C-97EE-93031D3645EC}</a:tableStyleId>
              </a:tblPr>
              <a:tblGrid>
                <a:gridCol w="1386590">
                  <a:extLst>
                    <a:ext uri="{9D8B030D-6E8A-4147-A177-3AD203B41FA5}">
                      <a16:colId xmlns:a16="http://schemas.microsoft.com/office/drawing/2014/main" val="4106162091"/>
                    </a:ext>
                  </a:extLst>
                </a:gridCol>
                <a:gridCol w="2304737">
                  <a:extLst>
                    <a:ext uri="{9D8B030D-6E8A-4147-A177-3AD203B41FA5}">
                      <a16:colId xmlns:a16="http://schemas.microsoft.com/office/drawing/2014/main" val="3870397309"/>
                    </a:ext>
                  </a:extLst>
                </a:gridCol>
                <a:gridCol w="2332769">
                  <a:extLst>
                    <a:ext uri="{9D8B030D-6E8A-4147-A177-3AD203B41FA5}">
                      <a16:colId xmlns:a16="http://schemas.microsoft.com/office/drawing/2014/main" val="3849502267"/>
                    </a:ext>
                  </a:extLst>
                </a:gridCol>
              </a:tblGrid>
              <a:tr h="281065">
                <a:tc>
                  <a:txBody>
                    <a:bodyPr/>
                    <a:lstStyle/>
                    <a:p>
                      <a:pPr rtl="0" fontAlgn="ctr">
                        <a:buNone/>
                      </a:pPr>
                      <a:endParaRPr lang="en-US" sz="1000">
                        <a:effectLst/>
                      </a:endParaRPr>
                    </a:p>
                  </a:txBody>
                  <a:tcPr marL="28575" marR="28575" marT="19050" marB="19050" anchor="ctr">
                    <a:lnL>
                      <a:noFill/>
                    </a:lnL>
                    <a:lnR w="9525" cap="flat" cmpd="sng" algn="ctr">
                      <a:solidFill>
                        <a:srgbClr val="000000"/>
                      </a:solidFill>
                      <a:prstDash val="solid"/>
                      <a:round/>
                      <a:headEnd type="none" w="med" len="med"/>
                      <a:tailEnd type="none" w="med" len="med"/>
                    </a:lnR>
                    <a:lnT>
                      <a:noFill/>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US" sz="1200" b="1">
                          <a:solidFill>
                            <a:srgbClr val="FFFFFF"/>
                          </a:solidFill>
                          <a:effectLst/>
                          <a:latin typeface="Roboto"/>
                        </a:rPr>
                        <a:t>SMALL FIRE (A)</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5B0F00"/>
                    </a:solidFill>
                  </a:tcPr>
                </a:tc>
                <a:tc>
                  <a:txBody>
                    <a:bodyPr/>
                    <a:lstStyle/>
                    <a:p>
                      <a:pPr algn="ctr" rtl="0" fontAlgn="ctr">
                        <a:buNone/>
                      </a:pPr>
                      <a:r>
                        <a:rPr lang="en-US" sz="1200" b="1">
                          <a:solidFill>
                            <a:srgbClr val="FFFFFF"/>
                          </a:solidFill>
                          <a:effectLst/>
                          <a:latin typeface="Roboto"/>
                        </a:rPr>
                        <a:t>BIG FIRE (B)</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5B0F00"/>
                    </a:solidFill>
                  </a:tcPr>
                </a:tc>
                <a:extLst>
                  <a:ext uri="{0D108BD9-81ED-4DB2-BD59-A6C34878D82A}">
                    <a16:rowId xmlns:a16="http://schemas.microsoft.com/office/drawing/2014/main" val="3014742569"/>
                  </a:ext>
                </a:extLst>
              </a:tr>
              <a:tr h="790748">
                <a:tc>
                  <a:txBody>
                    <a:bodyPr/>
                    <a:lstStyle/>
                    <a:p>
                      <a:pPr algn="ctr" rtl="0" fontAlgn="ctr">
                        <a:buNone/>
                      </a:pPr>
                      <a:r>
                        <a:rPr lang="en-US" sz="1000" b="1">
                          <a:solidFill>
                            <a:srgbClr val="FFFFFF"/>
                          </a:solidFill>
                          <a:effectLst/>
                          <a:latin typeface="Roboto"/>
                        </a:rPr>
                        <a:t>PROBLEM</a:t>
                      </a:r>
                      <a:br>
                        <a:rPr lang="en-US" sz="1000" b="1">
                          <a:solidFill>
                            <a:srgbClr val="FFFFFF"/>
                          </a:solidFill>
                          <a:effectLst/>
                          <a:latin typeface="Roboto"/>
                        </a:rPr>
                      </a:br>
                      <a:r>
                        <a:rPr lang="en-US" sz="1000" b="1">
                          <a:solidFill>
                            <a:srgbClr val="FFFFFF"/>
                          </a:solidFill>
                          <a:effectLst/>
                          <a:latin typeface="Roboto"/>
                        </a:rPr>
                        <a:t>STATEMENT</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5B0F00"/>
                    </a:solidFill>
                  </a:tcPr>
                </a:tc>
                <a:tc gridSpan="2">
                  <a:txBody>
                    <a:bodyPr/>
                    <a:lstStyle/>
                    <a:p>
                      <a:pPr algn="ctr" rtl="0" fontAlgn="ctr">
                        <a:buNone/>
                      </a:pPr>
                      <a:r>
                        <a:rPr lang="en-US" sz="1000" b="1">
                          <a:effectLst/>
                          <a:latin typeface="Roboto"/>
                        </a:rPr>
                        <a:t>In 2025, provincial wildfires increased by 27% compared to 2024, while average solving times of First Responders rose by 19%, which represented an estimated $150 million dollars loss in property damage and $500 million dollars in repair expenses</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594267206"/>
                  </a:ext>
                </a:extLst>
              </a:tr>
              <a:tr h="730770">
                <a:tc>
                  <a:txBody>
                    <a:bodyPr/>
                    <a:lstStyle/>
                    <a:p>
                      <a:pPr algn="ctr" rtl="0" fontAlgn="ctr">
                        <a:buNone/>
                      </a:pPr>
                      <a:r>
                        <a:rPr lang="en-US" sz="1000" b="1">
                          <a:solidFill>
                            <a:srgbClr val="FFFFFF"/>
                          </a:solidFill>
                          <a:effectLst/>
                          <a:latin typeface="Roboto"/>
                        </a:rPr>
                        <a:t>PRIORIZATION &amp;</a:t>
                      </a:r>
                      <a:br>
                        <a:rPr lang="en-US" sz="1000" b="1">
                          <a:solidFill>
                            <a:srgbClr val="FFFFFF"/>
                          </a:solidFill>
                          <a:effectLst/>
                          <a:latin typeface="Roboto"/>
                        </a:rPr>
                      </a:br>
                      <a:r>
                        <a:rPr lang="en-US" sz="1000" b="1">
                          <a:solidFill>
                            <a:srgbClr val="FFFFFF"/>
                          </a:solidFill>
                          <a:effectLst/>
                          <a:latin typeface="Roboto"/>
                        </a:rPr>
                        <a:t>ROOT CAUSES</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5B0F00"/>
                    </a:solidFill>
                  </a:tcPr>
                </a:tc>
                <a:tc>
                  <a:txBody>
                    <a:bodyPr/>
                    <a:lstStyle/>
                    <a:p>
                      <a:pPr algn="ctr" rtl="0" fontAlgn="ctr">
                        <a:buNone/>
                      </a:pPr>
                      <a:r>
                        <a:rPr lang="en-US" sz="1000" b="1">
                          <a:effectLst/>
                          <a:latin typeface="Roboto"/>
                        </a:rPr>
                        <a:t>Fires are not detected on time</a:t>
                      </a:r>
                      <a:br>
                        <a:rPr lang="en-US" sz="1000" b="1">
                          <a:effectLst/>
                          <a:latin typeface="Roboto"/>
                        </a:rPr>
                      </a:br>
                      <a:r>
                        <a:rPr lang="en-US" sz="1000" b="1">
                          <a:effectLst/>
                          <a:latin typeface="Roboto"/>
                        </a:rPr>
                        <a:t>Lack of training</a:t>
                      </a:r>
                      <a:br>
                        <a:rPr lang="en-US" sz="1000" b="1">
                          <a:effectLst/>
                          <a:latin typeface="Roboto"/>
                        </a:rPr>
                      </a:br>
                      <a:r>
                        <a:rPr lang="en-US" sz="1000" b="1">
                          <a:effectLst/>
                          <a:latin typeface="Roboto"/>
                        </a:rPr>
                        <a:t>Forecasting accuracy</a:t>
                      </a:r>
                      <a:br>
                        <a:rPr lang="en-US" sz="1000" b="1">
                          <a:effectLst/>
                          <a:latin typeface="Roboto"/>
                        </a:rPr>
                      </a:br>
                      <a:r>
                        <a:rPr lang="en-US" sz="1000" b="1">
                          <a:effectLst/>
                          <a:latin typeface="Roboto"/>
                        </a:rPr>
                        <a:t>Supply chain gaps</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B8AF"/>
                    </a:solidFill>
                  </a:tcPr>
                </a:tc>
                <a:tc>
                  <a:txBody>
                    <a:bodyPr/>
                    <a:lstStyle/>
                    <a:p>
                      <a:pPr algn="ctr" rtl="0" fontAlgn="ctr">
                        <a:buNone/>
                      </a:pPr>
                      <a:r>
                        <a:rPr lang="en-US" sz="1000" b="1">
                          <a:effectLst/>
                          <a:latin typeface="Roboto"/>
                        </a:rPr>
                        <a:t>Fires are not controlled on time</a:t>
                      </a:r>
                      <a:br>
                        <a:rPr lang="en-US" sz="1000" b="1">
                          <a:effectLst/>
                          <a:latin typeface="Roboto"/>
                        </a:rPr>
                      </a:br>
                      <a:r>
                        <a:rPr lang="en-US" sz="1000" b="1">
                          <a:effectLst/>
                          <a:latin typeface="Roboto"/>
                        </a:rPr>
                        <a:t>Civilians are not evacuated on time</a:t>
                      </a:r>
                      <a:br>
                        <a:rPr lang="en-US" sz="1000" b="1">
                          <a:effectLst/>
                          <a:latin typeface="Roboto"/>
                        </a:rPr>
                      </a:br>
                      <a:r>
                        <a:rPr lang="en-US" sz="1000" b="1">
                          <a:effectLst/>
                          <a:latin typeface="Roboto"/>
                        </a:rPr>
                        <a:t>Mixed communications among parties</a:t>
                      </a:r>
                      <a:br>
                        <a:rPr lang="en-US" sz="1000" b="1">
                          <a:effectLst/>
                          <a:latin typeface="Roboto"/>
                        </a:rPr>
                      </a:br>
                      <a:r>
                        <a:rPr lang="en-US" sz="1000" b="1">
                          <a:effectLst/>
                          <a:latin typeface="Roboto"/>
                        </a:rPr>
                        <a:t>Financial distress</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B8AF"/>
                    </a:solidFill>
                  </a:tcPr>
                </a:tc>
                <a:extLst>
                  <a:ext uri="{0D108BD9-81ED-4DB2-BD59-A6C34878D82A}">
                    <a16:rowId xmlns:a16="http://schemas.microsoft.com/office/drawing/2014/main" val="3794868727"/>
                  </a:ext>
                </a:extLst>
              </a:tr>
              <a:tr h="1255894">
                <a:tc>
                  <a:txBody>
                    <a:bodyPr/>
                    <a:lstStyle/>
                    <a:p>
                      <a:pPr algn="ctr" rtl="0" fontAlgn="ctr">
                        <a:buNone/>
                      </a:pPr>
                      <a:r>
                        <a:rPr lang="en-US" sz="1000" b="1">
                          <a:solidFill>
                            <a:srgbClr val="FFFFFF"/>
                          </a:solidFill>
                          <a:effectLst/>
                          <a:latin typeface="Roboto"/>
                        </a:rPr>
                        <a:t>COUNTERMEASURES</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5B0F00"/>
                    </a:solidFill>
                  </a:tcPr>
                </a:tc>
                <a:tc>
                  <a:txBody>
                    <a:bodyPr/>
                    <a:lstStyle/>
                    <a:p>
                      <a:pPr algn="ctr" rtl="0" fontAlgn="ctr">
                        <a:buNone/>
                      </a:pPr>
                      <a:r>
                        <a:rPr lang="en-US" sz="1000" b="1">
                          <a:effectLst/>
                          <a:latin typeface="Roboto"/>
                        </a:rPr>
                        <a:t>Real time monitoring dashboard</a:t>
                      </a:r>
                      <a:br>
                        <a:rPr lang="en-US" sz="1000" b="1">
                          <a:effectLst/>
                          <a:latin typeface="Roboto"/>
                        </a:rPr>
                      </a:br>
                      <a:r>
                        <a:rPr lang="en-US" sz="1000" b="1" err="1">
                          <a:effectLst/>
                          <a:latin typeface="Roboto"/>
                        </a:rPr>
                        <a:t>Quaterly</a:t>
                      </a:r>
                      <a:r>
                        <a:rPr lang="en-US" sz="1000" b="1">
                          <a:effectLst/>
                          <a:latin typeface="Roboto"/>
                        </a:rPr>
                        <a:t> refreshers for first responders</a:t>
                      </a:r>
                      <a:br>
                        <a:rPr lang="en-US" sz="1000" b="1">
                          <a:effectLst/>
                          <a:latin typeface="Roboto"/>
                        </a:rPr>
                      </a:br>
                      <a:r>
                        <a:rPr lang="en-US" sz="1000" b="1">
                          <a:effectLst/>
                          <a:latin typeface="Roboto"/>
                        </a:rPr>
                        <a:t>Retrain model to ensure 95% accuracy</a:t>
                      </a:r>
                      <a:br>
                        <a:rPr lang="en-US" sz="1000" b="1">
                          <a:effectLst/>
                          <a:latin typeface="Roboto"/>
                        </a:rPr>
                      </a:br>
                      <a:r>
                        <a:rPr lang="en-US" sz="1000" b="1">
                          <a:effectLst/>
                          <a:latin typeface="Roboto"/>
                        </a:rPr>
                        <a:t>Increase buffer stocks</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US" sz="1000" b="1">
                          <a:effectLst/>
                          <a:latin typeface="Roboto"/>
                        </a:rPr>
                        <a:t>Real-time deployment systems</a:t>
                      </a:r>
                      <a:br>
                        <a:rPr lang="en-US" sz="1000" b="1">
                          <a:effectLst/>
                          <a:latin typeface="Roboto"/>
                        </a:rPr>
                      </a:br>
                      <a:r>
                        <a:rPr lang="en-US" sz="1000" b="1">
                          <a:effectLst/>
                          <a:latin typeface="Roboto"/>
                        </a:rPr>
                        <a:t>Community fire drills per semester</a:t>
                      </a:r>
                      <a:br>
                        <a:rPr lang="en-US" sz="1000" b="1">
                          <a:effectLst/>
                          <a:latin typeface="Roboto"/>
                        </a:rPr>
                      </a:br>
                      <a:r>
                        <a:rPr lang="en-US" sz="1000" b="1">
                          <a:effectLst/>
                          <a:latin typeface="Roboto"/>
                        </a:rPr>
                        <a:t>Develop and test contingency protocols</a:t>
                      </a:r>
                      <a:br>
                        <a:rPr lang="en-US" sz="1000" b="1">
                          <a:effectLst/>
                          <a:latin typeface="Roboto"/>
                        </a:rPr>
                      </a:br>
                      <a:r>
                        <a:rPr lang="en-US" sz="1000" b="1">
                          <a:effectLst/>
                          <a:latin typeface="Roboto"/>
                        </a:rPr>
                        <a:t>Forecast budget levels per risk level</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6548853"/>
                  </a:ext>
                </a:extLst>
              </a:tr>
              <a:tr h="487180">
                <a:tc>
                  <a:txBody>
                    <a:bodyPr/>
                    <a:lstStyle/>
                    <a:p>
                      <a:pPr algn="ctr" rtl="0" fontAlgn="ctr">
                        <a:buNone/>
                      </a:pPr>
                      <a:r>
                        <a:rPr lang="en-US" sz="1000" b="1">
                          <a:solidFill>
                            <a:srgbClr val="FFFFFF"/>
                          </a:solidFill>
                          <a:effectLst/>
                          <a:latin typeface="Roboto"/>
                        </a:rPr>
                        <a:t>WHO</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5B0F00"/>
                    </a:solidFill>
                  </a:tcPr>
                </a:tc>
                <a:tc>
                  <a:txBody>
                    <a:bodyPr/>
                    <a:lstStyle/>
                    <a:p>
                      <a:pPr algn="ctr" rtl="0" fontAlgn="ctr">
                        <a:buNone/>
                      </a:pPr>
                      <a:r>
                        <a:rPr lang="en-US" sz="1000" b="1">
                          <a:effectLst/>
                          <a:latin typeface="Roboto"/>
                        </a:rPr>
                        <a:t>Forecasting analysts</a:t>
                      </a:r>
                      <a:br>
                        <a:rPr lang="en-US" sz="1000" b="1">
                          <a:effectLst/>
                          <a:latin typeface="Roboto"/>
                        </a:rPr>
                      </a:br>
                      <a:r>
                        <a:rPr lang="en-US" sz="1000" b="1">
                          <a:effectLst/>
                          <a:latin typeface="Roboto"/>
                        </a:rPr>
                        <a:t>Operations' Manager</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B8AF"/>
                    </a:solidFill>
                  </a:tcPr>
                </a:tc>
                <a:tc>
                  <a:txBody>
                    <a:bodyPr/>
                    <a:lstStyle/>
                    <a:p>
                      <a:pPr algn="ctr" rtl="0" fontAlgn="ctr">
                        <a:buNone/>
                      </a:pPr>
                      <a:r>
                        <a:rPr lang="en-US" sz="1000" b="1">
                          <a:effectLst/>
                          <a:latin typeface="Roboto"/>
                        </a:rPr>
                        <a:t>Local authorities</a:t>
                      </a:r>
                      <a:br>
                        <a:rPr lang="en-US" sz="1000" b="1">
                          <a:effectLst/>
                          <a:latin typeface="Roboto"/>
                        </a:rPr>
                      </a:br>
                      <a:r>
                        <a:rPr lang="en-US" sz="1000" b="1">
                          <a:effectLst/>
                          <a:latin typeface="Roboto"/>
                        </a:rPr>
                        <a:t>Firefighters</a:t>
                      </a:r>
                      <a:br>
                        <a:rPr lang="en-US" sz="1000" b="1">
                          <a:effectLst/>
                          <a:latin typeface="Roboto"/>
                        </a:rPr>
                      </a:br>
                      <a:r>
                        <a:rPr lang="en-US" sz="1000" b="1">
                          <a:effectLst/>
                          <a:latin typeface="Roboto"/>
                        </a:rPr>
                        <a:t>Government Financial department</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6B8AF"/>
                    </a:solidFill>
                  </a:tcPr>
                </a:tc>
                <a:extLst>
                  <a:ext uri="{0D108BD9-81ED-4DB2-BD59-A6C34878D82A}">
                    <a16:rowId xmlns:a16="http://schemas.microsoft.com/office/drawing/2014/main" val="2171290775"/>
                  </a:ext>
                </a:extLst>
              </a:tr>
              <a:tr h="418631">
                <a:tc>
                  <a:txBody>
                    <a:bodyPr/>
                    <a:lstStyle/>
                    <a:p>
                      <a:pPr algn="ctr" rtl="0" fontAlgn="ctr">
                        <a:buNone/>
                      </a:pPr>
                      <a:r>
                        <a:rPr lang="en-US" sz="1000" b="1">
                          <a:solidFill>
                            <a:srgbClr val="FFFFFF"/>
                          </a:solidFill>
                          <a:effectLst/>
                          <a:latin typeface="Roboto"/>
                        </a:rPr>
                        <a:t>WHEN</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5B0F00"/>
                    </a:solidFill>
                  </a:tcPr>
                </a:tc>
                <a:tc>
                  <a:txBody>
                    <a:bodyPr/>
                    <a:lstStyle/>
                    <a:p>
                      <a:pPr algn="ctr" rtl="0" fontAlgn="ctr">
                        <a:buNone/>
                      </a:pPr>
                      <a:r>
                        <a:rPr lang="en-US" sz="1000" b="1">
                          <a:effectLst/>
                          <a:latin typeface="Roboto"/>
                        </a:rPr>
                        <a:t>Daily measurements</a:t>
                      </a:r>
                      <a:br>
                        <a:rPr lang="en-US" sz="1000" b="1">
                          <a:effectLst/>
                          <a:latin typeface="Roboto"/>
                        </a:rPr>
                      </a:br>
                      <a:r>
                        <a:rPr lang="en-US" sz="1000" b="1" err="1">
                          <a:effectLst/>
                          <a:latin typeface="Roboto"/>
                        </a:rPr>
                        <a:t>Quaterly</a:t>
                      </a:r>
                      <a:r>
                        <a:rPr lang="en-US" sz="1000" b="1">
                          <a:effectLst/>
                          <a:latin typeface="Roboto"/>
                        </a:rPr>
                        <a:t> trainings</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n-US" sz="1000" b="1">
                          <a:effectLst/>
                          <a:latin typeface="Roboto"/>
                        </a:rPr>
                        <a:t>In-moment and post-event</a:t>
                      </a: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2381997"/>
                  </a:ext>
                </a:extLst>
              </a:tr>
            </a:tbl>
          </a:graphicData>
        </a:graphic>
      </p:graphicFrame>
      <p:pic>
        <p:nvPicPr>
          <p:cNvPr id="13" name="Picture 12" descr="Fire - Free nature icons">
            <a:extLst>
              <a:ext uri="{FF2B5EF4-FFF2-40B4-BE49-F238E27FC236}">
                <a16:creationId xmlns:a16="http://schemas.microsoft.com/office/drawing/2014/main" id="{98444CCC-8FD1-E188-FB72-D428CD4366CE}"/>
              </a:ext>
            </a:extLst>
          </p:cNvPr>
          <p:cNvPicPr>
            <a:picLocks noChangeAspect="1"/>
          </p:cNvPicPr>
          <p:nvPr/>
        </p:nvPicPr>
        <p:blipFill>
          <a:blip r:embed="rId4"/>
          <a:stretch>
            <a:fillRect/>
          </a:stretch>
        </p:blipFill>
        <p:spPr>
          <a:xfrm>
            <a:off x="4855715" y="1065551"/>
            <a:ext cx="126794" cy="150215"/>
          </a:xfrm>
          <a:prstGeom prst="rect">
            <a:avLst/>
          </a:prstGeom>
        </p:spPr>
      </p:pic>
      <p:pic>
        <p:nvPicPr>
          <p:cNvPr id="14" name="Picture 13" descr="Fire - Free nature icons">
            <a:extLst>
              <a:ext uri="{FF2B5EF4-FFF2-40B4-BE49-F238E27FC236}">
                <a16:creationId xmlns:a16="http://schemas.microsoft.com/office/drawing/2014/main" id="{28B5DADF-06E4-E37B-2D13-B0FC037E42FC}"/>
              </a:ext>
            </a:extLst>
          </p:cNvPr>
          <p:cNvPicPr>
            <a:picLocks noChangeAspect="1"/>
          </p:cNvPicPr>
          <p:nvPr/>
        </p:nvPicPr>
        <p:blipFill>
          <a:blip r:embed="rId4"/>
          <a:stretch>
            <a:fillRect/>
          </a:stretch>
        </p:blipFill>
        <p:spPr>
          <a:xfrm>
            <a:off x="7159166" y="1065551"/>
            <a:ext cx="126794" cy="150215"/>
          </a:xfrm>
          <a:prstGeom prst="rect">
            <a:avLst/>
          </a:prstGeom>
        </p:spPr>
      </p:pic>
      <p:pic>
        <p:nvPicPr>
          <p:cNvPr id="15" name="Picture 14" descr="Fire - Free nature icons">
            <a:extLst>
              <a:ext uri="{FF2B5EF4-FFF2-40B4-BE49-F238E27FC236}">
                <a16:creationId xmlns:a16="http://schemas.microsoft.com/office/drawing/2014/main" id="{FD3802EC-CCC5-E198-BFE9-15301F865D86}"/>
              </a:ext>
            </a:extLst>
          </p:cNvPr>
          <p:cNvPicPr>
            <a:picLocks noChangeAspect="1"/>
          </p:cNvPicPr>
          <p:nvPr/>
        </p:nvPicPr>
        <p:blipFill>
          <a:blip r:embed="rId4"/>
          <a:stretch>
            <a:fillRect/>
          </a:stretch>
        </p:blipFill>
        <p:spPr>
          <a:xfrm>
            <a:off x="7290330" y="1065551"/>
            <a:ext cx="126794" cy="150215"/>
          </a:xfrm>
          <a:prstGeom prst="rect">
            <a:avLst/>
          </a:prstGeom>
        </p:spPr>
      </p:pic>
      <p:pic>
        <p:nvPicPr>
          <p:cNvPr id="16" name="Picture 15" descr="Fire - Free nature icons">
            <a:extLst>
              <a:ext uri="{FF2B5EF4-FFF2-40B4-BE49-F238E27FC236}">
                <a16:creationId xmlns:a16="http://schemas.microsoft.com/office/drawing/2014/main" id="{F6F4295E-94FD-F5A2-BD46-79142D061FEC}"/>
              </a:ext>
            </a:extLst>
          </p:cNvPr>
          <p:cNvPicPr>
            <a:picLocks noChangeAspect="1"/>
          </p:cNvPicPr>
          <p:nvPr/>
        </p:nvPicPr>
        <p:blipFill>
          <a:blip r:embed="rId4"/>
          <a:stretch>
            <a:fillRect/>
          </a:stretch>
        </p:blipFill>
        <p:spPr>
          <a:xfrm>
            <a:off x="7028001" y="1065550"/>
            <a:ext cx="126794" cy="150215"/>
          </a:xfrm>
          <a:prstGeom prst="rect">
            <a:avLst/>
          </a:prstGeom>
        </p:spPr>
      </p:pic>
      <p:pic>
        <p:nvPicPr>
          <p:cNvPr id="20" name="Picture 19" descr="A graph showing the growth of a financial impact&#10;&#10;AI-generated content may be incorrect.">
            <a:extLst>
              <a:ext uri="{FF2B5EF4-FFF2-40B4-BE49-F238E27FC236}">
                <a16:creationId xmlns:a16="http://schemas.microsoft.com/office/drawing/2014/main" id="{753DAD04-7EA7-56AF-B5AE-A7F00E759A5C}"/>
              </a:ext>
            </a:extLst>
          </p:cNvPr>
          <p:cNvPicPr>
            <a:picLocks noChangeAspect="1"/>
          </p:cNvPicPr>
          <p:nvPr/>
        </p:nvPicPr>
        <p:blipFill>
          <a:blip r:embed="rId5"/>
          <a:stretch>
            <a:fillRect/>
          </a:stretch>
        </p:blipFill>
        <p:spPr>
          <a:xfrm>
            <a:off x="97965" y="3297836"/>
            <a:ext cx="2788052" cy="1658288"/>
          </a:xfrm>
          <a:prstGeom prst="roundRect">
            <a:avLst/>
          </a:prstGeom>
        </p:spPr>
      </p:pic>
      <p:pic>
        <p:nvPicPr>
          <p:cNvPr id="21" name="Picture 20">
            <a:extLst>
              <a:ext uri="{FF2B5EF4-FFF2-40B4-BE49-F238E27FC236}">
                <a16:creationId xmlns:a16="http://schemas.microsoft.com/office/drawing/2014/main" id="{EFCF495C-7E16-BE9A-46C4-2C09C01C8D33}"/>
              </a:ext>
            </a:extLst>
          </p:cNvPr>
          <p:cNvPicPr>
            <a:picLocks noChangeAspect="1"/>
          </p:cNvPicPr>
          <p:nvPr/>
        </p:nvPicPr>
        <p:blipFill>
          <a:blip r:embed="rId6"/>
          <a:stretch>
            <a:fillRect/>
          </a:stretch>
        </p:blipFill>
        <p:spPr>
          <a:xfrm>
            <a:off x="98120" y="1414697"/>
            <a:ext cx="2787740" cy="1691079"/>
          </a:xfrm>
          <a:prstGeom prst="roundRect">
            <a:avLst/>
          </a:prstGeom>
        </p:spPr>
      </p:pic>
    </p:spTree>
    <p:extLst>
      <p:ext uri="{BB962C8B-B14F-4D97-AF65-F5344CB8AC3E}">
        <p14:creationId xmlns:p14="http://schemas.microsoft.com/office/powerpoint/2010/main" val="919204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pic>
        <p:nvPicPr>
          <p:cNvPr id="172" name="Google Shape;172;p28" title="deer-running-from-wildfire.jpg"/>
          <p:cNvPicPr preferRelativeResize="0">
            <a:picLocks noGrp="1"/>
          </p:cNvPicPr>
          <p:nvPr>
            <p:ph type="pic" idx="20"/>
          </p:nvPr>
        </p:nvPicPr>
        <p:blipFill rotWithShape="1">
          <a:blip r:embed="rId3">
            <a:alphaModFix/>
          </a:blip>
          <a:srcRect l="20841" r="20359"/>
          <a:stretch>
            <a:fillRect/>
          </a:stretch>
        </p:blipFill>
        <p:spPr>
          <a:xfrm>
            <a:off x="0" y="-1"/>
            <a:ext cx="3024319" cy="5143501"/>
          </a:xfrm>
          <a:prstGeom prst="rect">
            <a:avLst/>
          </a:prstGeom>
        </p:spPr>
      </p:pic>
      <p:sp>
        <p:nvSpPr>
          <p:cNvPr id="173" name="Google Shape;173;p28"/>
          <p:cNvSpPr txBox="1">
            <a:spLocks noGrp="1"/>
          </p:cNvSpPr>
          <p:nvPr>
            <p:ph type="title"/>
          </p:nvPr>
        </p:nvSpPr>
        <p:spPr>
          <a:xfrm>
            <a:off x="-2714" y="82625"/>
            <a:ext cx="40652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C000"/>
                </a:solidFill>
              </a:rPr>
              <a:t>TABLE OF CONTENTS</a:t>
            </a:r>
            <a:endParaRPr lang="en-US" b="1">
              <a:solidFill>
                <a:srgbClr val="FFC000"/>
              </a:solidFill>
            </a:endParaRPr>
          </a:p>
        </p:txBody>
      </p:sp>
      <p:sp>
        <p:nvSpPr>
          <p:cNvPr id="174" name="Google Shape;174;p28"/>
          <p:cNvSpPr txBox="1">
            <a:spLocks noGrp="1"/>
          </p:cNvSpPr>
          <p:nvPr>
            <p:ph type="subTitle" idx="1"/>
          </p:nvPr>
        </p:nvSpPr>
        <p:spPr>
          <a:xfrm>
            <a:off x="4216680" y="766746"/>
            <a:ext cx="2748000" cy="461700"/>
          </a:xfrm>
          <a:prstGeom prst="rect">
            <a:avLst/>
          </a:prstGeom>
        </p:spPr>
        <p:txBody>
          <a:bodyPr spcFirstLastPara="1" wrap="square" lIns="91425" tIns="91425" rIns="91425" bIns="91425" anchor="ctr" anchorCtr="0">
            <a:noAutofit/>
          </a:bodyPr>
          <a:lstStyle/>
          <a:p>
            <a:pPr marL="0" indent="0"/>
            <a:r>
              <a:rPr lang="en-US" altLang="zh-TW">
                <a:latin typeface="Space Grotesk Medium" panose="02020500000000000000" charset="0"/>
                <a:cs typeface="Space Grotesk Medium" panose="02020500000000000000" charset="0"/>
              </a:rPr>
              <a:t>Inputs Required</a:t>
            </a:r>
            <a:endParaRPr lang="zh-TW" altLang="zh-TW">
              <a:latin typeface="Space Grotesk Medium" panose="02020500000000000000" charset="0"/>
              <a:cs typeface="Space Grotesk Medium" panose="02020500000000000000" charset="0"/>
            </a:endParaRPr>
          </a:p>
        </p:txBody>
      </p:sp>
      <p:sp>
        <p:nvSpPr>
          <p:cNvPr id="175" name="Google Shape;175;p28"/>
          <p:cNvSpPr txBox="1">
            <a:spLocks noGrp="1"/>
          </p:cNvSpPr>
          <p:nvPr>
            <p:ph type="subTitle" idx="2"/>
          </p:nvPr>
        </p:nvSpPr>
        <p:spPr>
          <a:xfrm>
            <a:off x="4216680" y="1304893"/>
            <a:ext cx="5597880" cy="461700"/>
          </a:xfrm>
          <a:prstGeom prst="rect">
            <a:avLst/>
          </a:prstGeom>
        </p:spPr>
        <p:txBody>
          <a:bodyPr spcFirstLastPara="1" wrap="square" lIns="91425" tIns="91425" rIns="91425" bIns="91425" anchor="ctr" anchorCtr="0">
            <a:noAutofit/>
          </a:bodyPr>
          <a:lstStyle/>
          <a:p>
            <a:pPr marL="0" indent="0">
              <a:buSzPts val="2000"/>
            </a:pPr>
            <a:r>
              <a:rPr lang="en-US" altLang="zh-TW">
                <a:latin typeface="Space Grotesk Medium" panose="02020500000000000000" charset="0"/>
                <a:cs typeface="Space Grotesk Medium" panose="02020500000000000000" charset="0"/>
              </a:rPr>
              <a:t>Resource &amp; Emergency Readiness</a:t>
            </a:r>
            <a:endParaRPr lang="zh-TW" altLang="zh-TW">
              <a:latin typeface="Space Grotesk Medium" panose="02020500000000000000" charset="0"/>
              <a:cs typeface="Space Grotesk Medium" panose="02020500000000000000" charset="0"/>
            </a:endParaRPr>
          </a:p>
        </p:txBody>
      </p:sp>
      <p:sp>
        <p:nvSpPr>
          <p:cNvPr id="176" name="Google Shape;176;p28"/>
          <p:cNvSpPr txBox="1">
            <a:spLocks noGrp="1"/>
          </p:cNvSpPr>
          <p:nvPr>
            <p:ph type="subTitle" idx="3"/>
          </p:nvPr>
        </p:nvSpPr>
        <p:spPr>
          <a:xfrm>
            <a:off x="4216680" y="2381186"/>
            <a:ext cx="4927320" cy="461700"/>
          </a:xfrm>
          <a:prstGeom prst="rect">
            <a:avLst/>
          </a:prstGeom>
        </p:spPr>
        <p:txBody>
          <a:bodyPr spcFirstLastPara="1" wrap="square" lIns="91425" tIns="91425" rIns="91425" bIns="91425" anchor="ctr" anchorCtr="0">
            <a:noAutofit/>
          </a:bodyPr>
          <a:lstStyle/>
          <a:p>
            <a:pPr marL="0" indent="0">
              <a:buSzPts val="2000"/>
            </a:pPr>
            <a:r>
              <a:rPr lang="en-US" altLang="zh-TW">
                <a:latin typeface="Space Grotesk Medium" panose="02020500000000000000" charset="0"/>
                <a:cs typeface="Space Grotesk Medium" panose="02020500000000000000" charset="0"/>
              </a:rPr>
              <a:t>Project Process Design</a:t>
            </a:r>
            <a:endParaRPr lang="zh-TW" altLang="zh-TW">
              <a:latin typeface="Space Grotesk Medium" panose="02020500000000000000" charset="0"/>
              <a:cs typeface="Space Grotesk Medium" panose="02020500000000000000" charset="0"/>
            </a:endParaRPr>
          </a:p>
        </p:txBody>
      </p:sp>
      <p:sp>
        <p:nvSpPr>
          <p:cNvPr id="177" name="Google Shape;177;p28"/>
          <p:cNvSpPr txBox="1">
            <a:spLocks noGrp="1"/>
          </p:cNvSpPr>
          <p:nvPr>
            <p:ph type="subTitle" idx="4"/>
          </p:nvPr>
        </p:nvSpPr>
        <p:spPr>
          <a:xfrm>
            <a:off x="4216680" y="3995625"/>
            <a:ext cx="4756632" cy="461700"/>
          </a:xfrm>
          <a:prstGeom prst="rect">
            <a:avLst/>
          </a:prstGeom>
        </p:spPr>
        <p:txBody>
          <a:bodyPr spcFirstLastPara="1" wrap="square" lIns="91425" tIns="91425" rIns="91425" bIns="91425" anchor="ctr" anchorCtr="0">
            <a:noAutofit/>
          </a:bodyPr>
          <a:lstStyle/>
          <a:p>
            <a:pPr marL="0" indent="0">
              <a:buSzPts val="2000"/>
            </a:pPr>
            <a:r>
              <a:rPr lang="en-US" altLang="zh-TW">
                <a:solidFill>
                  <a:schemeClr val="tx1"/>
                </a:solidFill>
              </a:rPr>
              <a:t>Scenario specific measurement plan</a:t>
            </a:r>
            <a:endParaRPr lang="zh-TW" altLang="zh-TW">
              <a:latin typeface="Space Grotesk Medium" panose="02020500000000000000" charset="0"/>
              <a:cs typeface="Space Grotesk Medium" panose="02020500000000000000" charset="0"/>
            </a:endParaRPr>
          </a:p>
        </p:txBody>
      </p:sp>
      <p:sp>
        <p:nvSpPr>
          <p:cNvPr id="178" name="Google Shape;178;p28"/>
          <p:cNvSpPr txBox="1">
            <a:spLocks noGrp="1"/>
          </p:cNvSpPr>
          <p:nvPr>
            <p:ph type="subTitle" idx="5"/>
          </p:nvPr>
        </p:nvSpPr>
        <p:spPr>
          <a:xfrm>
            <a:off x="4216680" y="3457479"/>
            <a:ext cx="4927320" cy="461700"/>
          </a:xfrm>
          <a:prstGeom prst="rect">
            <a:avLst/>
          </a:prstGeom>
        </p:spPr>
        <p:txBody>
          <a:bodyPr spcFirstLastPara="1" wrap="square" lIns="91425" tIns="91425" rIns="91425" bIns="91425" anchor="ctr" anchorCtr="0">
            <a:noAutofit/>
          </a:bodyPr>
          <a:lstStyle/>
          <a:p>
            <a:pPr marL="0" indent="0">
              <a:buSzPts val="2000"/>
            </a:pPr>
            <a:r>
              <a:rPr lang="en-US" altLang="zh-TW">
                <a:latin typeface="Space Grotesk Medium" panose="02020500000000000000" charset="0"/>
                <a:cs typeface="Space Grotesk Medium" panose="02020500000000000000" charset="0"/>
              </a:rPr>
              <a:t>Metrics to Be Measured</a:t>
            </a:r>
            <a:endParaRPr lang="zh-TW" altLang="zh-TW">
              <a:latin typeface="Space Grotesk Medium" panose="02020500000000000000" charset="0"/>
              <a:cs typeface="Space Grotesk Medium" panose="02020500000000000000" charset="0"/>
            </a:endParaRPr>
          </a:p>
        </p:txBody>
      </p:sp>
      <p:sp>
        <p:nvSpPr>
          <p:cNvPr id="179" name="Google Shape;179;p28"/>
          <p:cNvSpPr txBox="1">
            <a:spLocks noGrp="1"/>
          </p:cNvSpPr>
          <p:nvPr>
            <p:ph type="subTitle" idx="6"/>
          </p:nvPr>
        </p:nvSpPr>
        <p:spPr>
          <a:xfrm>
            <a:off x="4216680" y="1843039"/>
            <a:ext cx="5085816" cy="461700"/>
          </a:xfrm>
          <a:prstGeom prst="rect">
            <a:avLst/>
          </a:prstGeom>
        </p:spPr>
        <p:txBody>
          <a:bodyPr spcFirstLastPara="1" wrap="square" lIns="91425" tIns="91425" rIns="91425" bIns="91425" anchor="ctr" anchorCtr="0">
            <a:noAutofit/>
          </a:bodyPr>
          <a:lstStyle/>
          <a:p>
            <a:pPr marL="0" indent="0">
              <a:buSzPts val="2000"/>
            </a:pPr>
            <a:r>
              <a:rPr lang="en-US" altLang="zh-TW">
                <a:latin typeface="Space Grotesk Medium" panose="02020500000000000000" charset="0"/>
                <a:cs typeface="Space Grotesk Medium" panose="02020500000000000000" charset="0"/>
              </a:rPr>
              <a:t>Benchmarking of</a:t>
            </a:r>
            <a:r>
              <a:rPr lang="zh-TW" altLang="en-US">
                <a:latin typeface="Space Grotesk Medium" panose="02020500000000000000" charset="0"/>
                <a:cs typeface="Space Grotesk Medium" panose="02020500000000000000" charset="0"/>
              </a:rPr>
              <a:t> </a:t>
            </a:r>
            <a:r>
              <a:rPr lang="en-US" altLang="zh-TW">
                <a:latin typeface="Space Grotesk Medium" panose="02020500000000000000" charset="0"/>
                <a:cs typeface="Space Grotesk Medium" panose="02020500000000000000" charset="0"/>
              </a:rPr>
              <a:t>Similar Scenarios</a:t>
            </a:r>
            <a:endParaRPr lang="zh-TW" altLang="zh-TW">
              <a:latin typeface="Space Grotesk Medium" panose="02020500000000000000" charset="0"/>
              <a:cs typeface="Space Grotesk Medium" panose="02020500000000000000" charset="0"/>
            </a:endParaRPr>
          </a:p>
        </p:txBody>
      </p:sp>
      <p:sp>
        <p:nvSpPr>
          <p:cNvPr id="180" name="Google Shape;180;p28"/>
          <p:cNvSpPr txBox="1">
            <a:spLocks noGrp="1"/>
          </p:cNvSpPr>
          <p:nvPr>
            <p:ph type="subTitle" idx="7"/>
          </p:nvPr>
        </p:nvSpPr>
        <p:spPr>
          <a:xfrm>
            <a:off x="4216680" y="2919332"/>
            <a:ext cx="5085816" cy="461700"/>
          </a:xfrm>
          <a:prstGeom prst="rect">
            <a:avLst/>
          </a:prstGeom>
        </p:spPr>
        <p:txBody>
          <a:bodyPr spcFirstLastPara="1" wrap="square" lIns="91425" tIns="91425" rIns="91425" bIns="91425" anchor="ctr" anchorCtr="0">
            <a:noAutofit/>
          </a:bodyPr>
          <a:lstStyle/>
          <a:p>
            <a:pPr marL="0" indent="0">
              <a:buSzPts val="2000"/>
            </a:pPr>
            <a:r>
              <a:rPr lang="en-US" altLang="zh-TW">
                <a:latin typeface="Space Grotesk Medium" panose="02020500000000000000" charset="0"/>
                <a:cs typeface="Space Grotesk Medium" panose="02020500000000000000" charset="0"/>
              </a:rPr>
              <a:t>TWO Scenario Descriptions</a:t>
            </a:r>
            <a:endParaRPr lang="zh-TW" altLang="zh-TW">
              <a:latin typeface="Space Grotesk Medium" panose="02020500000000000000" charset="0"/>
              <a:cs typeface="Space Grotesk Medium" panose="02020500000000000000" charset="0"/>
            </a:endParaRPr>
          </a:p>
        </p:txBody>
      </p:sp>
      <p:sp>
        <p:nvSpPr>
          <p:cNvPr id="181" name="Google Shape;181;p28"/>
          <p:cNvSpPr txBox="1">
            <a:spLocks noGrp="1"/>
          </p:cNvSpPr>
          <p:nvPr>
            <p:ph type="title" idx="8"/>
          </p:nvPr>
        </p:nvSpPr>
        <p:spPr>
          <a:xfrm>
            <a:off x="3350880" y="2381187"/>
            <a:ext cx="865800" cy="461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C000"/>
                </a:solidFill>
              </a:rPr>
              <a:t>05</a:t>
            </a:r>
            <a:endParaRPr>
              <a:solidFill>
                <a:srgbClr val="FFC000"/>
              </a:solidFill>
            </a:endParaRPr>
          </a:p>
        </p:txBody>
      </p:sp>
      <p:sp>
        <p:nvSpPr>
          <p:cNvPr id="182" name="Google Shape;182;p28"/>
          <p:cNvSpPr txBox="1">
            <a:spLocks noGrp="1"/>
          </p:cNvSpPr>
          <p:nvPr>
            <p:ph type="title" idx="9"/>
          </p:nvPr>
        </p:nvSpPr>
        <p:spPr>
          <a:xfrm>
            <a:off x="3350880" y="1304893"/>
            <a:ext cx="865800" cy="461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C000"/>
                </a:solidFill>
              </a:rPr>
              <a:t>03</a:t>
            </a:r>
            <a:endParaRPr>
              <a:solidFill>
                <a:srgbClr val="FFC000"/>
              </a:solidFill>
            </a:endParaRPr>
          </a:p>
        </p:txBody>
      </p:sp>
      <p:sp>
        <p:nvSpPr>
          <p:cNvPr id="183" name="Google Shape;183;p28"/>
          <p:cNvSpPr txBox="1">
            <a:spLocks noGrp="1"/>
          </p:cNvSpPr>
          <p:nvPr>
            <p:ph type="title" idx="13"/>
          </p:nvPr>
        </p:nvSpPr>
        <p:spPr>
          <a:xfrm>
            <a:off x="3350880" y="2919333"/>
            <a:ext cx="865800" cy="461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C000"/>
                </a:solidFill>
              </a:rPr>
              <a:t>06</a:t>
            </a:r>
            <a:endParaRPr>
              <a:solidFill>
                <a:srgbClr val="FFC000"/>
              </a:solidFill>
            </a:endParaRPr>
          </a:p>
        </p:txBody>
      </p:sp>
      <p:sp>
        <p:nvSpPr>
          <p:cNvPr id="184" name="Google Shape;184;p28"/>
          <p:cNvSpPr txBox="1">
            <a:spLocks noGrp="1"/>
          </p:cNvSpPr>
          <p:nvPr>
            <p:ph type="title" idx="14"/>
          </p:nvPr>
        </p:nvSpPr>
        <p:spPr>
          <a:xfrm>
            <a:off x="3350880" y="3457480"/>
            <a:ext cx="865800" cy="461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C000"/>
                </a:solidFill>
              </a:rPr>
              <a:t>07</a:t>
            </a:r>
            <a:endParaRPr>
              <a:solidFill>
                <a:srgbClr val="FFC000"/>
              </a:solidFill>
            </a:endParaRPr>
          </a:p>
        </p:txBody>
      </p:sp>
      <p:sp>
        <p:nvSpPr>
          <p:cNvPr id="185" name="Google Shape;185;p28"/>
          <p:cNvSpPr txBox="1">
            <a:spLocks noGrp="1"/>
          </p:cNvSpPr>
          <p:nvPr>
            <p:ph type="title" idx="15"/>
          </p:nvPr>
        </p:nvSpPr>
        <p:spPr>
          <a:xfrm>
            <a:off x="3350880" y="766747"/>
            <a:ext cx="865800" cy="461700"/>
          </a:xfrm>
          <a:prstGeom prst="rect">
            <a:avLst/>
          </a:prstGeom>
        </p:spPr>
        <p:txBody>
          <a:bodyPr spcFirstLastPara="1" wrap="square" lIns="91425" tIns="91425" rIns="91425" bIns="91425" anchor="ctr" anchorCtr="0">
            <a:spAutoFit/>
          </a:bodyPr>
          <a:lstStyle/>
          <a:p>
            <a:pPr marL="0" lvl="0" indent="0" rtl="0">
              <a:spcBef>
                <a:spcPts val="0"/>
              </a:spcBef>
              <a:spcAft>
                <a:spcPts val="0"/>
              </a:spcAft>
              <a:buNone/>
            </a:pPr>
            <a:r>
              <a:rPr lang="en">
                <a:solidFill>
                  <a:srgbClr val="FFC000"/>
                </a:solidFill>
              </a:rPr>
              <a:t>02</a:t>
            </a:r>
            <a:endParaRPr>
              <a:solidFill>
                <a:srgbClr val="FFC000"/>
              </a:solidFill>
            </a:endParaRPr>
          </a:p>
        </p:txBody>
      </p:sp>
      <p:sp>
        <p:nvSpPr>
          <p:cNvPr id="186" name="Google Shape;186;p28"/>
          <p:cNvSpPr txBox="1">
            <a:spLocks noGrp="1"/>
          </p:cNvSpPr>
          <p:nvPr>
            <p:ph type="title" idx="16"/>
          </p:nvPr>
        </p:nvSpPr>
        <p:spPr>
          <a:xfrm>
            <a:off x="3350880" y="1843040"/>
            <a:ext cx="865800" cy="461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C000"/>
                </a:solidFill>
              </a:rPr>
              <a:t>04</a:t>
            </a:r>
            <a:endParaRPr>
              <a:solidFill>
                <a:srgbClr val="FFC000"/>
              </a:solidFill>
            </a:endParaRPr>
          </a:p>
        </p:txBody>
      </p:sp>
      <p:sp>
        <p:nvSpPr>
          <p:cNvPr id="187" name="Google Shape;187;p28"/>
          <p:cNvSpPr txBox="1">
            <a:spLocks noGrp="1"/>
          </p:cNvSpPr>
          <p:nvPr>
            <p:ph type="title" idx="17"/>
          </p:nvPr>
        </p:nvSpPr>
        <p:spPr>
          <a:xfrm>
            <a:off x="3350880" y="3995626"/>
            <a:ext cx="865800" cy="461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C000"/>
                </a:solidFill>
              </a:rPr>
              <a:t>08</a:t>
            </a:r>
            <a:endParaRPr>
              <a:solidFill>
                <a:srgbClr val="FFC000"/>
              </a:solidFill>
            </a:endParaRPr>
          </a:p>
        </p:txBody>
      </p:sp>
      <p:sp>
        <p:nvSpPr>
          <p:cNvPr id="188" name="Google Shape;188;p28"/>
          <p:cNvSpPr txBox="1">
            <a:spLocks noGrp="1"/>
          </p:cNvSpPr>
          <p:nvPr>
            <p:ph type="subTitle" idx="18"/>
          </p:nvPr>
        </p:nvSpPr>
        <p:spPr>
          <a:xfrm>
            <a:off x="4216680" y="228600"/>
            <a:ext cx="2748000" cy="461700"/>
          </a:xfrm>
          <a:prstGeom prst="rect">
            <a:avLst/>
          </a:prstGeom>
        </p:spPr>
        <p:txBody>
          <a:bodyPr spcFirstLastPara="1" wrap="square" lIns="91425" tIns="91425" rIns="91425" bIns="91425" anchor="ctr" anchorCtr="0">
            <a:noAutofit/>
          </a:bodyPr>
          <a:lstStyle/>
          <a:p>
            <a:pPr marL="0" lvl="0" indent="0"/>
            <a:r>
              <a:rPr lang="en-US" altLang="zh-TW">
                <a:latin typeface="Space Grotesk Medium" panose="02020500000000000000" charset="0"/>
                <a:cs typeface="Space Grotesk Medium" panose="02020500000000000000" charset="0"/>
              </a:rPr>
              <a:t>Introduction</a:t>
            </a:r>
            <a:endParaRPr>
              <a:latin typeface="Space Grotesk Medium" panose="02020500000000000000" charset="0"/>
              <a:cs typeface="Space Grotesk Medium" panose="02020500000000000000" charset="0"/>
            </a:endParaRPr>
          </a:p>
        </p:txBody>
      </p:sp>
      <p:sp>
        <p:nvSpPr>
          <p:cNvPr id="189" name="Google Shape;189;p28"/>
          <p:cNvSpPr txBox="1">
            <a:spLocks noGrp="1"/>
          </p:cNvSpPr>
          <p:nvPr>
            <p:ph type="title" idx="19"/>
          </p:nvPr>
        </p:nvSpPr>
        <p:spPr>
          <a:xfrm>
            <a:off x="3350880" y="228600"/>
            <a:ext cx="865800" cy="461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C000"/>
                </a:solidFill>
              </a:rPr>
              <a:t>01</a:t>
            </a:r>
            <a:endParaRPr>
              <a:solidFill>
                <a:srgbClr val="FFC000"/>
              </a:solidFill>
            </a:endParaRPr>
          </a:p>
        </p:txBody>
      </p:sp>
      <p:cxnSp>
        <p:nvCxnSpPr>
          <p:cNvPr id="191" name="Google Shape;191;p28"/>
          <p:cNvCxnSpPr/>
          <p:nvPr/>
        </p:nvCxnSpPr>
        <p:spPr>
          <a:xfrm>
            <a:off x="3608130" y="690300"/>
            <a:ext cx="351300" cy="0"/>
          </a:xfrm>
          <a:prstGeom prst="straightConnector1">
            <a:avLst/>
          </a:prstGeom>
          <a:noFill/>
          <a:ln w="19050" cap="flat" cmpd="sng">
            <a:solidFill>
              <a:srgbClr val="FFC000"/>
            </a:solidFill>
            <a:prstDash val="solid"/>
            <a:round/>
            <a:headEnd type="none" w="med" len="med"/>
            <a:tailEnd type="none" w="med" len="med"/>
          </a:ln>
        </p:spPr>
      </p:cxnSp>
      <p:cxnSp>
        <p:nvCxnSpPr>
          <p:cNvPr id="192" name="Google Shape;192;p28"/>
          <p:cNvCxnSpPr/>
          <p:nvPr/>
        </p:nvCxnSpPr>
        <p:spPr>
          <a:xfrm>
            <a:off x="3608130" y="1228446"/>
            <a:ext cx="351300" cy="0"/>
          </a:xfrm>
          <a:prstGeom prst="straightConnector1">
            <a:avLst/>
          </a:prstGeom>
          <a:noFill/>
          <a:ln w="19050" cap="flat" cmpd="sng">
            <a:solidFill>
              <a:srgbClr val="FFC000"/>
            </a:solidFill>
            <a:prstDash val="solid"/>
            <a:round/>
            <a:headEnd type="none" w="med" len="med"/>
            <a:tailEnd type="none" w="med" len="med"/>
          </a:ln>
        </p:spPr>
      </p:cxnSp>
      <p:cxnSp>
        <p:nvCxnSpPr>
          <p:cNvPr id="193" name="Google Shape;193;p28"/>
          <p:cNvCxnSpPr/>
          <p:nvPr/>
        </p:nvCxnSpPr>
        <p:spPr>
          <a:xfrm>
            <a:off x="3608130" y="1766593"/>
            <a:ext cx="351300" cy="0"/>
          </a:xfrm>
          <a:prstGeom prst="straightConnector1">
            <a:avLst/>
          </a:prstGeom>
          <a:noFill/>
          <a:ln w="19050" cap="flat" cmpd="sng">
            <a:solidFill>
              <a:srgbClr val="FFC000"/>
            </a:solidFill>
            <a:prstDash val="solid"/>
            <a:round/>
            <a:headEnd type="none" w="med" len="med"/>
            <a:tailEnd type="none" w="med" len="med"/>
          </a:ln>
        </p:spPr>
      </p:cxnSp>
      <p:cxnSp>
        <p:nvCxnSpPr>
          <p:cNvPr id="194" name="Google Shape;194;p28"/>
          <p:cNvCxnSpPr/>
          <p:nvPr/>
        </p:nvCxnSpPr>
        <p:spPr>
          <a:xfrm>
            <a:off x="3608130" y="2304739"/>
            <a:ext cx="351300" cy="0"/>
          </a:xfrm>
          <a:prstGeom prst="straightConnector1">
            <a:avLst/>
          </a:prstGeom>
          <a:noFill/>
          <a:ln w="19050" cap="flat" cmpd="sng">
            <a:solidFill>
              <a:srgbClr val="FFC000"/>
            </a:solidFill>
            <a:prstDash val="solid"/>
            <a:round/>
            <a:headEnd type="none" w="med" len="med"/>
            <a:tailEnd type="none" w="med" len="med"/>
          </a:ln>
        </p:spPr>
      </p:cxnSp>
      <p:cxnSp>
        <p:nvCxnSpPr>
          <p:cNvPr id="195" name="Google Shape;195;p28"/>
          <p:cNvCxnSpPr/>
          <p:nvPr/>
        </p:nvCxnSpPr>
        <p:spPr>
          <a:xfrm>
            <a:off x="3608130" y="2842886"/>
            <a:ext cx="351300" cy="0"/>
          </a:xfrm>
          <a:prstGeom prst="straightConnector1">
            <a:avLst/>
          </a:prstGeom>
          <a:noFill/>
          <a:ln w="19050" cap="flat" cmpd="sng">
            <a:solidFill>
              <a:srgbClr val="FFC000"/>
            </a:solidFill>
            <a:prstDash val="solid"/>
            <a:round/>
            <a:headEnd type="none" w="med" len="med"/>
            <a:tailEnd type="none" w="med" len="med"/>
          </a:ln>
        </p:spPr>
      </p:cxnSp>
      <p:cxnSp>
        <p:nvCxnSpPr>
          <p:cNvPr id="196" name="Google Shape;196;p28"/>
          <p:cNvCxnSpPr/>
          <p:nvPr/>
        </p:nvCxnSpPr>
        <p:spPr>
          <a:xfrm>
            <a:off x="3608130" y="3381032"/>
            <a:ext cx="351300" cy="0"/>
          </a:xfrm>
          <a:prstGeom prst="straightConnector1">
            <a:avLst/>
          </a:prstGeom>
          <a:noFill/>
          <a:ln w="19050" cap="flat" cmpd="sng">
            <a:solidFill>
              <a:srgbClr val="FFC000"/>
            </a:solidFill>
            <a:prstDash val="solid"/>
            <a:round/>
            <a:headEnd type="none" w="med" len="med"/>
            <a:tailEnd type="none" w="med" len="med"/>
          </a:ln>
        </p:spPr>
      </p:cxnSp>
      <p:cxnSp>
        <p:nvCxnSpPr>
          <p:cNvPr id="197" name="Google Shape;197;p28"/>
          <p:cNvCxnSpPr/>
          <p:nvPr/>
        </p:nvCxnSpPr>
        <p:spPr>
          <a:xfrm>
            <a:off x="3608130" y="3919179"/>
            <a:ext cx="351300" cy="0"/>
          </a:xfrm>
          <a:prstGeom prst="straightConnector1">
            <a:avLst/>
          </a:prstGeom>
          <a:noFill/>
          <a:ln w="19050" cap="flat" cmpd="sng">
            <a:solidFill>
              <a:srgbClr val="FFC000"/>
            </a:solidFill>
            <a:prstDash val="solid"/>
            <a:round/>
            <a:headEnd type="none" w="med" len="med"/>
            <a:tailEnd type="none" w="med" len="med"/>
          </a:ln>
        </p:spPr>
      </p:cxnSp>
      <p:cxnSp>
        <p:nvCxnSpPr>
          <p:cNvPr id="198" name="Google Shape;198;p28"/>
          <p:cNvCxnSpPr/>
          <p:nvPr/>
        </p:nvCxnSpPr>
        <p:spPr>
          <a:xfrm>
            <a:off x="3608130" y="4457325"/>
            <a:ext cx="351300" cy="0"/>
          </a:xfrm>
          <a:prstGeom prst="straightConnector1">
            <a:avLst/>
          </a:prstGeom>
          <a:noFill/>
          <a:ln w="19050" cap="flat" cmpd="sng">
            <a:solidFill>
              <a:srgbClr val="FFC000"/>
            </a:solidFill>
            <a:prstDash val="solid"/>
            <a:round/>
            <a:headEnd type="none" w="med" len="med"/>
            <a:tailEnd type="none" w="med" len="med"/>
          </a:ln>
        </p:spPr>
      </p:cxnSp>
      <p:sp>
        <p:nvSpPr>
          <p:cNvPr id="2" name="Google Shape;177;p28">
            <a:extLst>
              <a:ext uri="{FF2B5EF4-FFF2-40B4-BE49-F238E27FC236}">
                <a16:creationId xmlns:a16="http://schemas.microsoft.com/office/drawing/2014/main" id="{DC1D7A27-94EA-E2C7-8089-A5C13AD94ADB}"/>
              </a:ext>
            </a:extLst>
          </p:cNvPr>
          <p:cNvSpPr txBox="1">
            <a:spLocks/>
          </p:cNvSpPr>
          <p:nvPr/>
        </p:nvSpPr>
        <p:spPr>
          <a:xfrm>
            <a:off x="4216680" y="4533770"/>
            <a:ext cx="4756632" cy="46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pace Grotesk Medium"/>
              <a:buNone/>
              <a:defRPr sz="1800" b="0" i="0" u="none" strike="noStrike" cap="none">
                <a:solidFill>
                  <a:schemeClr val="dk2"/>
                </a:solidFill>
                <a:latin typeface="Space Grotesk Medium"/>
                <a:ea typeface="Space Grotesk Medium"/>
                <a:cs typeface="Space Grotesk Medium"/>
                <a:sym typeface="Space Grotesk Medium"/>
              </a:defRPr>
            </a:lvl1pPr>
            <a:lvl2pPr marL="914400" marR="0" lvl="1" indent="-317500" algn="ctr" rtl="0">
              <a:lnSpc>
                <a:spcPct val="100000"/>
              </a:lnSpc>
              <a:spcBef>
                <a:spcPts val="0"/>
              </a:spcBef>
              <a:spcAft>
                <a:spcPts val="0"/>
              </a:spcAft>
              <a:buClr>
                <a:schemeClr val="dk1"/>
              </a:buClr>
              <a:buSzPts val="1400"/>
              <a:buFont typeface="Space Grotesk Medium"/>
              <a:buNone/>
              <a:defRPr sz="1400" b="0" i="0" u="none" strike="noStrike" cap="none">
                <a:solidFill>
                  <a:schemeClr val="dk1"/>
                </a:solidFill>
                <a:latin typeface="Space Grotesk Medium"/>
                <a:ea typeface="Space Grotesk Medium"/>
                <a:cs typeface="Space Grotesk Medium"/>
                <a:sym typeface="Space Grotesk Medium"/>
              </a:defRPr>
            </a:lvl2pPr>
            <a:lvl3pPr marL="1371600" marR="0" lvl="2" indent="-317500" algn="ctr" rtl="0">
              <a:lnSpc>
                <a:spcPct val="100000"/>
              </a:lnSpc>
              <a:spcBef>
                <a:spcPts val="0"/>
              </a:spcBef>
              <a:spcAft>
                <a:spcPts val="0"/>
              </a:spcAft>
              <a:buClr>
                <a:schemeClr val="dk1"/>
              </a:buClr>
              <a:buSzPts val="1400"/>
              <a:buFont typeface="Space Grotesk Medium"/>
              <a:buNone/>
              <a:defRPr sz="1400" b="0" i="0" u="none" strike="noStrike" cap="none">
                <a:solidFill>
                  <a:schemeClr val="dk1"/>
                </a:solidFill>
                <a:latin typeface="Space Grotesk Medium"/>
                <a:ea typeface="Space Grotesk Medium"/>
                <a:cs typeface="Space Grotesk Medium"/>
                <a:sym typeface="Space Grotesk Medium"/>
              </a:defRPr>
            </a:lvl3pPr>
            <a:lvl4pPr marL="1828800" marR="0" lvl="3" indent="-317500" algn="ctr" rtl="0">
              <a:lnSpc>
                <a:spcPct val="100000"/>
              </a:lnSpc>
              <a:spcBef>
                <a:spcPts val="0"/>
              </a:spcBef>
              <a:spcAft>
                <a:spcPts val="0"/>
              </a:spcAft>
              <a:buClr>
                <a:schemeClr val="dk1"/>
              </a:buClr>
              <a:buSzPts val="1400"/>
              <a:buFont typeface="Space Grotesk Medium"/>
              <a:buNone/>
              <a:defRPr sz="1400" b="0" i="0" u="none" strike="noStrike" cap="none">
                <a:solidFill>
                  <a:schemeClr val="dk1"/>
                </a:solidFill>
                <a:latin typeface="Space Grotesk Medium"/>
                <a:ea typeface="Space Grotesk Medium"/>
                <a:cs typeface="Space Grotesk Medium"/>
                <a:sym typeface="Space Grotesk Medium"/>
              </a:defRPr>
            </a:lvl4pPr>
            <a:lvl5pPr marL="2286000" marR="0" lvl="4" indent="-317500" algn="ctr" rtl="0">
              <a:lnSpc>
                <a:spcPct val="100000"/>
              </a:lnSpc>
              <a:spcBef>
                <a:spcPts val="0"/>
              </a:spcBef>
              <a:spcAft>
                <a:spcPts val="0"/>
              </a:spcAft>
              <a:buClr>
                <a:schemeClr val="dk1"/>
              </a:buClr>
              <a:buSzPts val="1400"/>
              <a:buFont typeface="Space Grotesk Medium"/>
              <a:buNone/>
              <a:defRPr sz="1400" b="0" i="0" u="none" strike="noStrike" cap="none">
                <a:solidFill>
                  <a:schemeClr val="dk1"/>
                </a:solidFill>
                <a:latin typeface="Space Grotesk Medium"/>
                <a:ea typeface="Space Grotesk Medium"/>
                <a:cs typeface="Space Grotesk Medium"/>
                <a:sym typeface="Space Grotesk Medium"/>
              </a:defRPr>
            </a:lvl5pPr>
            <a:lvl6pPr marL="2743200" marR="0" lvl="5" indent="-317500" algn="ctr" rtl="0">
              <a:lnSpc>
                <a:spcPct val="100000"/>
              </a:lnSpc>
              <a:spcBef>
                <a:spcPts val="0"/>
              </a:spcBef>
              <a:spcAft>
                <a:spcPts val="0"/>
              </a:spcAft>
              <a:buClr>
                <a:schemeClr val="dk1"/>
              </a:buClr>
              <a:buSzPts val="1400"/>
              <a:buFont typeface="Space Grotesk Medium"/>
              <a:buNone/>
              <a:defRPr sz="1400" b="0" i="0" u="none" strike="noStrike" cap="none">
                <a:solidFill>
                  <a:schemeClr val="dk1"/>
                </a:solidFill>
                <a:latin typeface="Space Grotesk Medium"/>
                <a:ea typeface="Space Grotesk Medium"/>
                <a:cs typeface="Space Grotesk Medium"/>
                <a:sym typeface="Space Grotesk Medium"/>
              </a:defRPr>
            </a:lvl6pPr>
            <a:lvl7pPr marL="3200400" marR="0" lvl="6" indent="-317500" algn="ctr" rtl="0">
              <a:lnSpc>
                <a:spcPct val="100000"/>
              </a:lnSpc>
              <a:spcBef>
                <a:spcPts val="0"/>
              </a:spcBef>
              <a:spcAft>
                <a:spcPts val="0"/>
              </a:spcAft>
              <a:buClr>
                <a:schemeClr val="dk1"/>
              </a:buClr>
              <a:buSzPts val="1400"/>
              <a:buFont typeface="Space Grotesk Medium"/>
              <a:buNone/>
              <a:defRPr sz="1400" b="0" i="0" u="none" strike="noStrike" cap="none">
                <a:solidFill>
                  <a:schemeClr val="dk1"/>
                </a:solidFill>
                <a:latin typeface="Space Grotesk Medium"/>
                <a:ea typeface="Space Grotesk Medium"/>
                <a:cs typeface="Space Grotesk Medium"/>
                <a:sym typeface="Space Grotesk Medium"/>
              </a:defRPr>
            </a:lvl7pPr>
            <a:lvl8pPr marL="3657600" marR="0" lvl="7" indent="-317500" algn="ctr" rtl="0">
              <a:lnSpc>
                <a:spcPct val="100000"/>
              </a:lnSpc>
              <a:spcBef>
                <a:spcPts val="0"/>
              </a:spcBef>
              <a:spcAft>
                <a:spcPts val="0"/>
              </a:spcAft>
              <a:buClr>
                <a:schemeClr val="dk1"/>
              </a:buClr>
              <a:buSzPts val="1400"/>
              <a:buFont typeface="Space Grotesk Medium"/>
              <a:buNone/>
              <a:defRPr sz="1400" b="0" i="0" u="none" strike="noStrike" cap="none">
                <a:solidFill>
                  <a:schemeClr val="dk1"/>
                </a:solidFill>
                <a:latin typeface="Space Grotesk Medium"/>
                <a:ea typeface="Space Grotesk Medium"/>
                <a:cs typeface="Space Grotesk Medium"/>
                <a:sym typeface="Space Grotesk Medium"/>
              </a:defRPr>
            </a:lvl8pPr>
            <a:lvl9pPr marL="4114800" marR="0" lvl="8" indent="-317500" algn="ctr" rtl="0">
              <a:lnSpc>
                <a:spcPct val="100000"/>
              </a:lnSpc>
              <a:spcBef>
                <a:spcPts val="0"/>
              </a:spcBef>
              <a:spcAft>
                <a:spcPts val="0"/>
              </a:spcAft>
              <a:buClr>
                <a:schemeClr val="dk1"/>
              </a:buClr>
              <a:buSzPts val="1400"/>
              <a:buFont typeface="Space Grotesk Medium"/>
              <a:buNone/>
              <a:defRPr sz="1400" b="0" i="0" u="none" strike="noStrike" cap="none">
                <a:solidFill>
                  <a:schemeClr val="dk1"/>
                </a:solidFill>
                <a:latin typeface="Space Grotesk Medium"/>
                <a:ea typeface="Space Grotesk Medium"/>
                <a:cs typeface="Space Grotesk Medium"/>
                <a:sym typeface="Space Grotesk Medium"/>
              </a:defRPr>
            </a:lvl9pPr>
          </a:lstStyle>
          <a:p>
            <a:pPr marL="0" indent="0">
              <a:buSzPts val="2000"/>
            </a:pPr>
            <a:r>
              <a:rPr lang="en-US" altLang="zh-TW">
                <a:latin typeface="Space Grotesk Medium" panose="02020500000000000000" charset="0"/>
                <a:cs typeface="Space Grotesk Medium" panose="02020500000000000000" charset="0"/>
              </a:rPr>
              <a:t>Management by Fact Template</a:t>
            </a:r>
            <a:endParaRPr lang="zh-TW" altLang="zh-TW">
              <a:latin typeface="Space Grotesk Medium" panose="02020500000000000000" charset="0"/>
              <a:cs typeface="Space Grotesk Medium" panose="02020500000000000000" charset="0"/>
            </a:endParaRPr>
          </a:p>
        </p:txBody>
      </p:sp>
      <p:sp>
        <p:nvSpPr>
          <p:cNvPr id="3" name="Google Shape;187;p28">
            <a:extLst>
              <a:ext uri="{FF2B5EF4-FFF2-40B4-BE49-F238E27FC236}">
                <a16:creationId xmlns:a16="http://schemas.microsoft.com/office/drawing/2014/main" id="{68177ACE-DC84-A66B-F90B-F7910B8B563E}"/>
              </a:ext>
            </a:extLst>
          </p:cNvPr>
          <p:cNvSpPr txBox="1">
            <a:spLocks/>
          </p:cNvSpPr>
          <p:nvPr/>
        </p:nvSpPr>
        <p:spPr>
          <a:xfrm>
            <a:off x="3350880" y="4533771"/>
            <a:ext cx="865800" cy="46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pace Grotesk Medium"/>
              <a:buNone/>
              <a:defRPr sz="1800" b="0" i="0" u="none" strike="noStrike" cap="none">
                <a:solidFill>
                  <a:schemeClr val="dk2"/>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9pPr>
          </a:lstStyle>
          <a:p>
            <a:r>
              <a:rPr lang="en">
                <a:solidFill>
                  <a:srgbClr val="FFC000"/>
                </a:solidFill>
              </a:rPr>
              <a:t>09</a:t>
            </a:r>
          </a:p>
        </p:txBody>
      </p:sp>
      <p:cxnSp>
        <p:nvCxnSpPr>
          <p:cNvPr id="4" name="Google Shape;198;p28">
            <a:extLst>
              <a:ext uri="{FF2B5EF4-FFF2-40B4-BE49-F238E27FC236}">
                <a16:creationId xmlns:a16="http://schemas.microsoft.com/office/drawing/2014/main" id="{9C09670D-1C82-492F-9AD5-A9E47D56592C}"/>
              </a:ext>
            </a:extLst>
          </p:cNvPr>
          <p:cNvCxnSpPr/>
          <p:nvPr/>
        </p:nvCxnSpPr>
        <p:spPr>
          <a:xfrm>
            <a:off x="3608130" y="4995470"/>
            <a:ext cx="351300" cy="0"/>
          </a:xfrm>
          <a:prstGeom prst="straightConnector1">
            <a:avLst/>
          </a:prstGeom>
          <a:noFill/>
          <a:ln w="19050" cap="flat" cmpd="sng">
            <a:solidFill>
              <a:srgbClr val="FFC000"/>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BC904BF6-73F3-2A1D-6799-D98A4768B069}"/>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18C11DD-6927-1A14-CC5D-3FC4309D425C}"/>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zh-TW" altLang="en-US"/>
          </a:p>
        </p:txBody>
      </p:sp>
      <p:pic>
        <p:nvPicPr>
          <p:cNvPr id="15" name="Picture 14" descr="A yellow flame on a black background&#10;&#10;AI-generated content may be incorrect.">
            <a:extLst>
              <a:ext uri="{FF2B5EF4-FFF2-40B4-BE49-F238E27FC236}">
                <a16:creationId xmlns:a16="http://schemas.microsoft.com/office/drawing/2014/main" id="{9D6622EF-CEB4-9564-C37A-26A7F73E2C79}"/>
              </a:ext>
            </a:extLst>
          </p:cNvPr>
          <p:cNvPicPr>
            <a:picLocks noChangeAspect="1"/>
          </p:cNvPicPr>
          <p:nvPr/>
        </p:nvPicPr>
        <p:blipFill>
          <a:blip r:embed="rId4"/>
          <a:stretch>
            <a:fillRect/>
          </a:stretch>
        </p:blipFill>
        <p:spPr>
          <a:xfrm>
            <a:off x="554311" y="3709792"/>
            <a:ext cx="871304" cy="861935"/>
          </a:xfrm>
          <a:prstGeom prst="rect">
            <a:avLst/>
          </a:prstGeom>
        </p:spPr>
      </p:pic>
      <p:sp>
        <p:nvSpPr>
          <p:cNvPr id="19" name="Google Shape;366;p40">
            <a:extLst>
              <a:ext uri="{FF2B5EF4-FFF2-40B4-BE49-F238E27FC236}">
                <a16:creationId xmlns:a16="http://schemas.microsoft.com/office/drawing/2014/main" id="{6186B858-C303-F141-37F5-523E43DD30FB}"/>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marL="0" indent="0">
              <a:buSzPts val="2000"/>
            </a:pPr>
            <a:r>
              <a:rPr lang="en-US" altLang="zh-TW" sz="2500">
                <a:solidFill>
                  <a:schemeClr val="tx1"/>
                </a:solidFill>
                <a:latin typeface="Space Grotesk Medium"/>
                <a:cs typeface="Space Grotesk Medium"/>
              </a:rPr>
              <a:t>Conclusions</a:t>
            </a:r>
            <a:endParaRPr lang="zh-TW" altLang="zh-TW" sz="2500">
              <a:solidFill>
                <a:schemeClr val="tx1"/>
              </a:solidFill>
              <a:latin typeface="Space Grotesk Medium" panose="02020500000000000000" charset="0"/>
              <a:cs typeface="Space Grotesk Medium" panose="02020500000000000000" charset="0"/>
            </a:endParaRPr>
          </a:p>
        </p:txBody>
      </p:sp>
      <p:sp>
        <p:nvSpPr>
          <p:cNvPr id="7" name="TextBox 6">
            <a:extLst>
              <a:ext uri="{FF2B5EF4-FFF2-40B4-BE49-F238E27FC236}">
                <a16:creationId xmlns:a16="http://schemas.microsoft.com/office/drawing/2014/main" id="{F19352E4-535A-786D-86F6-1C4FD4F76035}"/>
              </a:ext>
            </a:extLst>
          </p:cNvPr>
          <p:cNvSpPr txBox="1"/>
          <p:nvPr/>
        </p:nvSpPr>
        <p:spPr>
          <a:xfrm>
            <a:off x="1349156" y="1324471"/>
            <a:ext cx="7233253" cy="769441"/>
          </a:xfrm>
          <a:prstGeom prst="rect">
            <a:avLst/>
          </a:prstGeom>
          <a:noFill/>
        </p:spPr>
        <p:txBody>
          <a:bodyPr wrap="square" lIns="91440" tIns="45720" rIns="91440" bIns="45720" anchor="t">
            <a:spAutoFit/>
          </a:bodyPr>
          <a:lstStyle/>
          <a:p>
            <a:pPr algn="just">
              <a:spcBef>
                <a:spcPts val="600"/>
              </a:spcBef>
            </a:pPr>
            <a:r>
              <a:rPr lang="en-US" altLang="zh-TW" sz="1100">
                <a:latin typeface="Space Grotesk Medium"/>
              </a:rPr>
              <a:t>In response to the increasing number of wildfires in Canada, implementing specific measurable proactive well-planed strategies would allow an immediate impact over fire control operations by targeting fires as soon as they start and reduce the chances of them scaling into larger more destructive ones. Scenario 1 focuses on early detection while Scenario 2 focuses on crisis containment.</a:t>
            </a:r>
          </a:p>
        </p:txBody>
      </p:sp>
      <p:sp>
        <p:nvSpPr>
          <p:cNvPr id="8" name="TextBox 7">
            <a:extLst>
              <a:ext uri="{FF2B5EF4-FFF2-40B4-BE49-F238E27FC236}">
                <a16:creationId xmlns:a16="http://schemas.microsoft.com/office/drawing/2014/main" id="{16A82FE0-91BE-EFD8-EE22-EE57601DBDA2}"/>
              </a:ext>
            </a:extLst>
          </p:cNvPr>
          <p:cNvSpPr txBox="1"/>
          <p:nvPr/>
        </p:nvSpPr>
        <p:spPr>
          <a:xfrm>
            <a:off x="1349156" y="3835323"/>
            <a:ext cx="7233253" cy="769441"/>
          </a:xfrm>
          <a:prstGeom prst="rect">
            <a:avLst/>
          </a:prstGeom>
          <a:noFill/>
        </p:spPr>
        <p:txBody>
          <a:bodyPr wrap="square" lIns="91440" tIns="45720" rIns="91440" bIns="45720" anchor="t">
            <a:spAutoFit/>
          </a:bodyPr>
          <a:lstStyle/>
          <a:p>
            <a:pPr algn="just">
              <a:spcBef>
                <a:spcPts val="600"/>
              </a:spcBef>
            </a:pPr>
            <a:r>
              <a:rPr lang="en-US" altLang="zh-TW" sz="1100">
                <a:latin typeface="Space Grotesk Medium"/>
              </a:rPr>
              <a:t>A structured Management By Fact report helps identify that increasing provincial wildfire annual expenses could be reduced by directly addressing its root causes (Lack of training, daily monitoring and forecasting accuracy) through the application of the measurable plans tailored to each one of the case scenarios ensuring accountability and cost-effective operations management. </a:t>
            </a:r>
          </a:p>
        </p:txBody>
      </p:sp>
      <p:pic>
        <p:nvPicPr>
          <p:cNvPr id="10" name="Picture 9" descr="A yellow flame on a black background&#10;&#10;AI-generated content may be incorrect.">
            <a:extLst>
              <a:ext uri="{FF2B5EF4-FFF2-40B4-BE49-F238E27FC236}">
                <a16:creationId xmlns:a16="http://schemas.microsoft.com/office/drawing/2014/main" id="{030ED257-BA3A-13EA-6F5B-156668A09162}"/>
              </a:ext>
            </a:extLst>
          </p:cNvPr>
          <p:cNvPicPr>
            <a:picLocks noChangeAspect="1"/>
          </p:cNvPicPr>
          <p:nvPr/>
        </p:nvPicPr>
        <p:blipFill>
          <a:blip r:embed="rId4"/>
          <a:stretch>
            <a:fillRect/>
          </a:stretch>
        </p:blipFill>
        <p:spPr>
          <a:xfrm>
            <a:off x="157315" y="3744693"/>
            <a:ext cx="871304" cy="861935"/>
          </a:xfrm>
          <a:prstGeom prst="rect">
            <a:avLst/>
          </a:prstGeom>
        </p:spPr>
      </p:pic>
      <p:sp>
        <p:nvSpPr>
          <p:cNvPr id="2" name="TextBox 1">
            <a:extLst>
              <a:ext uri="{FF2B5EF4-FFF2-40B4-BE49-F238E27FC236}">
                <a16:creationId xmlns:a16="http://schemas.microsoft.com/office/drawing/2014/main" id="{AF540C68-77A1-5559-D45E-B504D634F6CA}"/>
              </a:ext>
            </a:extLst>
          </p:cNvPr>
          <p:cNvSpPr txBox="1"/>
          <p:nvPr/>
        </p:nvSpPr>
        <p:spPr>
          <a:xfrm>
            <a:off x="1349156" y="2662786"/>
            <a:ext cx="7233253" cy="769441"/>
          </a:xfrm>
          <a:prstGeom prst="rect">
            <a:avLst/>
          </a:prstGeom>
          <a:noFill/>
        </p:spPr>
        <p:txBody>
          <a:bodyPr wrap="square" lIns="91440" tIns="45720" rIns="91440" bIns="45720" anchor="t">
            <a:spAutoFit/>
          </a:bodyPr>
          <a:lstStyle/>
          <a:p>
            <a:pPr algn="just">
              <a:spcBef>
                <a:spcPts val="600"/>
              </a:spcBef>
            </a:pPr>
            <a:r>
              <a:rPr lang="en-US" sz="1100">
                <a:latin typeface="Space Grotesk Medium"/>
              </a:rPr>
              <a:t>Using the metrics to be measured as a starting point allows for better operational process planning, as it clearly defines what needs to be achieved. Benchmarking practices also help tailor the containment plan to the affected province, ensuring that existing best practices can be leveraged without reinventing the wheel.</a:t>
            </a:r>
          </a:p>
        </p:txBody>
      </p:sp>
      <p:pic>
        <p:nvPicPr>
          <p:cNvPr id="9" name="Picture 8" descr="A yellow flame on a black background&#10;&#10;AI-generated content may be incorrect.">
            <a:extLst>
              <a:ext uri="{FF2B5EF4-FFF2-40B4-BE49-F238E27FC236}">
                <a16:creationId xmlns:a16="http://schemas.microsoft.com/office/drawing/2014/main" id="{97EF7DBD-8852-7EAB-C965-6FB36148C458}"/>
              </a:ext>
            </a:extLst>
          </p:cNvPr>
          <p:cNvPicPr>
            <a:picLocks noChangeAspect="1"/>
          </p:cNvPicPr>
          <p:nvPr/>
        </p:nvPicPr>
        <p:blipFill>
          <a:blip r:embed="rId4"/>
          <a:stretch>
            <a:fillRect/>
          </a:stretch>
        </p:blipFill>
        <p:spPr>
          <a:xfrm>
            <a:off x="257654" y="1227475"/>
            <a:ext cx="871304" cy="861935"/>
          </a:xfrm>
          <a:prstGeom prst="rect">
            <a:avLst/>
          </a:prstGeom>
        </p:spPr>
      </p:pic>
      <p:pic>
        <p:nvPicPr>
          <p:cNvPr id="12" name="Picture 11" descr="A yellow flame on a black background&#10;&#10;AI-generated content may be incorrect.">
            <a:extLst>
              <a:ext uri="{FF2B5EF4-FFF2-40B4-BE49-F238E27FC236}">
                <a16:creationId xmlns:a16="http://schemas.microsoft.com/office/drawing/2014/main" id="{8907B250-6FC5-CD3A-BBCC-82EBEF55B959}"/>
              </a:ext>
            </a:extLst>
          </p:cNvPr>
          <p:cNvPicPr>
            <a:picLocks noChangeAspect="1"/>
          </p:cNvPicPr>
          <p:nvPr/>
        </p:nvPicPr>
        <p:blipFill>
          <a:blip r:embed="rId4"/>
          <a:stretch>
            <a:fillRect/>
          </a:stretch>
        </p:blipFill>
        <p:spPr>
          <a:xfrm>
            <a:off x="440883" y="2571154"/>
            <a:ext cx="871304" cy="861935"/>
          </a:xfrm>
          <a:prstGeom prst="rect">
            <a:avLst/>
          </a:prstGeom>
        </p:spPr>
      </p:pic>
      <p:pic>
        <p:nvPicPr>
          <p:cNvPr id="14" name="Picture 13" descr="A yellow flame on a black background&#10;&#10;AI-generated content may be incorrect.">
            <a:extLst>
              <a:ext uri="{FF2B5EF4-FFF2-40B4-BE49-F238E27FC236}">
                <a16:creationId xmlns:a16="http://schemas.microsoft.com/office/drawing/2014/main" id="{94CE08D1-5B40-EA60-D817-D4230FC188D9}"/>
              </a:ext>
            </a:extLst>
          </p:cNvPr>
          <p:cNvPicPr>
            <a:picLocks noChangeAspect="1"/>
          </p:cNvPicPr>
          <p:nvPr/>
        </p:nvPicPr>
        <p:blipFill>
          <a:blip r:embed="rId4"/>
          <a:stretch>
            <a:fillRect/>
          </a:stretch>
        </p:blipFill>
        <p:spPr>
          <a:xfrm>
            <a:off x="353631" y="3888658"/>
            <a:ext cx="871304" cy="861935"/>
          </a:xfrm>
          <a:prstGeom prst="rect">
            <a:avLst/>
          </a:prstGeom>
        </p:spPr>
      </p:pic>
      <p:pic>
        <p:nvPicPr>
          <p:cNvPr id="11" name="Picture 10" descr="A yellow flame on a black background&#10;&#10;AI-generated content may be incorrect.">
            <a:extLst>
              <a:ext uri="{FF2B5EF4-FFF2-40B4-BE49-F238E27FC236}">
                <a16:creationId xmlns:a16="http://schemas.microsoft.com/office/drawing/2014/main" id="{B19DE03B-CD3D-7721-F242-F736CD5E08D9}"/>
              </a:ext>
            </a:extLst>
          </p:cNvPr>
          <p:cNvPicPr>
            <a:picLocks noChangeAspect="1"/>
          </p:cNvPicPr>
          <p:nvPr/>
        </p:nvPicPr>
        <p:blipFill>
          <a:blip r:embed="rId4"/>
          <a:stretch>
            <a:fillRect/>
          </a:stretch>
        </p:blipFill>
        <p:spPr>
          <a:xfrm>
            <a:off x="109325" y="2571154"/>
            <a:ext cx="871304" cy="861935"/>
          </a:xfrm>
          <a:prstGeom prst="rect">
            <a:avLst/>
          </a:prstGeom>
        </p:spPr>
      </p:pic>
      <p:pic>
        <p:nvPicPr>
          <p:cNvPr id="4" name="Picture 3" descr="Fire Burn PNGs for Free Download">
            <a:extLst>
              <a:ext uri="{FF2B5EF4-FFF2-40B4-BE49-F238E27FC236}">
                <a16:creationId xmlns:a16="http://schemas.microsoft.com/office/drawing/2014/main" id="{1D1C3F4C-092E-E80C-2FC1-C65CB48549E7}"/>
              </a:ext>
            </a:extLst>
          </p:cNvPr>
          <p:cNvPicPr>
            <a:picLocks noChangeAspect="1"/>
          </p:cNvPicPr>
          <p:nvPr/>
        </p:nvPicPr>
        <p:blipFill>
          <a:blip r:embed="rId5"/>
          <a:srcRect l="105" t="-1443" r="86382" b="91"/>
          <a:stretch>
            <a:fillRect/>
          </a:stretch>
        </p:blipFill>
        <p:spPr>
          <a:xfrm rot="-540000">
            <a:off x="8603569" y="2141430"/>
            <a:ext cx="638424" cy="2703065"/>
          </a:xfrm>
          <a:prstGeom prst="rect">
            <a:avLst/>
          </a:prstGeom>
        </p:spPr>
      </p:pic>
      <p:pic>
        <p:nvPicPr>
          <p:cNvPr id="5" name="Picture 4" descr="Fire Burn PNGs for Free Download">
            <a:extLst>
              <a:ext uri="{FF2B5EF4-FFF2-40B4-BE49-F238E27FC236}">
                <a16:creationId xmlns:a16="http://schemas.microsoft.com/office/drawing/2014/main" id="{9C9D231D-CB46-1BAE-3771-44C6379E6F0B}"/>
              </a:ext>
            </a:extLst>
          </p:cNvPr>
          <p:cNvPicPr>
            <a:picLocks noChangeAspect="1"/>
          </p:cNvPicPr>
          <p:nvPr/>
        </p:nvPicPr>
        <p:blipFill>
          <a:blip r:embed="rId5"/>
          <a:srcRect l="64" t="1228" r="85811" b="1873"/>
          <a:stretch>
            <a:fillRect/>
          </a:stretch>
        </p:blipFill>
        <p:spPr>
          <a:xfrm rot="20580000">
            <a:off x="8621033" y="815340"/>
            <a:ext cx="667337" cy="2584297"/>
          </a:xfrm>
          <a:prstGeom prst="rect">
            <a:avLst/>
          </a:prstGeom>
        </p:spPr>
      </p:pic>
      <p:pic>
        <p:nvPicPr>
          <p:cNvPr id="6" name="Picture 5" descr="Fire Burn PNGs for Free Download">
            <a:extLst>
              <a:ext uri="{FF2B5EF4-FFF2-40B4-BE49-F238E27FC236}">
                <a16:creationId xmlns:a16="http://schemas.microsoft.com/office/drawing/2014/main" id="{9276A7CE-AB97-C979-C417-39A34A913300}"/>
              </a:ext>
            </a:extLst>
          </p:cNvPr>
          <p:cNvPicPr>
            <a:picLocks noChangeAspect="1"/>
          </p:cNvPicPr>
          <p:nvPr/>
        </p:nvPicPr>
        <p:blipFill>
          <a:blip r:embed="rId5"/>
          <a:srcRect l="52" t="-120" r="86413" b="-263"/>
          <a:stretch>
            <a:fillRect/>
          </a:stretch>
        </p:blipFill>
        <p:spPr>
          <a:xfrm rot="20580000">
            <a:off x="8625159" y="-299762"/>
            <a:ext cx="639463" cy="2677219"/>
          </a:xfrm>
          <a:prstGeom prst="rect">
            <a:avLst/>
          </a:prstGeom>
        </p:spPr>
      </p:pic>
      <p:pic>
        <p:nvPicPr>
          <p:cNvPr id="3" name="Picture 2" descr="Fire Burn PNGs for Free Download">
            <a:extLst>
              <a:ext uri="{FF2B5EF4-FFF2-40B4-BE49-F238E27FC236}">
                <a16:creationId xmlns:a16="http://schemas.microsoft.com/office/drawing/2014/main" id="{0C5F2FFC-45AA-E6A8-EC72-D64E8783B8B5}"/>
              </a:ext>
            </a:extLst>
          </p:cNvPr>
          <p:cNvPicPr>
            <a:picLocks noChangeAspect="1"/>
          </p:cNvPicPr>
          <p:nvPr/>
        </p:nvPicPr>
        <p:blipFill>
          <a:blip r:embed="rId5"/>
          <a:srcRect l="44" t="98" r="85669" b="282"/>
          <a:stretch>
            <a:fillRect/>
          </a:stretch>
        </p:blipFill>
        <p:spPr>
          <a:xfrm>
            <a:off x="8583143" y="3046293"/>
            <a:ext cx="674999" cy="2656874"/>
          </a:xfrm>
          <a:prstGeom prst="rect">
            <a:avLst/>
          </a:prstGeom>
        </p:spPr>
      </p:pic>
    </p:spTree>
    <p:extLst>
      <p:ext uri="{BB962C8B-B14F-4D97-AF65-F5344CB8AC3E}">
        <p14:creationId xmlns:p14="http://schemas.microsoft.com/office/powerpoint/2010/main" val="3430140549"/>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5" title="wildfire-its-consequences-nature (6).jpg"/>
          <p:cNvPicPr preferRelativeResize="0">
            <a:picLocks noGrp="1"/>
          </p:cNvPicPr>
          <p:nvPr>
            <p:ph type="pic" idx="2"/>
          </p:nvPr>
        </p:nvPicPr>
        <p:blipFill rotWithShape="1">
          <a:blip r:embed="rId3">
            <a:alphaModFix/>
          </a:blip>
          <a:srcRect t="21875" b="21875"/>
          <a:stretch/>
        </p:blipFill>
        <p:spPr>
          <a:xfrm flipH="1">
            <a:off x="0" y="0"/>
            <a:ext cx="9144003" cy="5143501"/>
          </a:xfrm>
          <a:prstGeom prst="rect">
            <a:avLst/>
          </a:prstGeom>
        </p:spPr>
      </p:pic>
      <p:sp>
        <p:nvSpPr>
          <p:cNvPr id="4" name="Google Shape;318;p38">
            <a:extLst>
              <a:ext uri="{FF2B5EF4-FFF2-40B4-BE49-F238E27FC236}">
                <a16:creationId xmlns:a16="http://schemas.microsoft.com/office/drawing/2014/main" id="{45467343-7D03-383B-46EB-FEE26A343A36}"/>
              </a:ext>
            </a:extLst>
          </p:cNvPr>
          <p:cNvSpPr/>
          <p:nvPr/>
        </p:nvSpPr>
        <p:spPr>
          <a:xfrm>
            <a:off x="2188050" y="761550"/>
            <a:ext cx="4767900" cy="3620400"/>
          </a:xfrm>
          <a:prstGeom prst="rect">
            <a:avLst/>
          </a:prstGeom>
          <a:solidFill>
            <a:srgbClr val="453937">
              <a:alpha val="54000"/>
            </a:srgbClr>
          </a:solidFill>
          <a:ln>
            <a:noFill/>
          </a:ln>
          <a:effectLst>
            <a:outerShdw blurRad="214313"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8" name="Google Shape;319;p38">
            <a:extLst>
              <a:ext uri="{FF2B5EF4-FFF2-40B4-BE49-F238E27FC236}">
                <a16:creationId xmlns:a16="http://schemas.microsoft.com/office/drawing/2014/main" id="{B70749D5-D54D-7060-BEB2-8009C903588E}"/>
              </a:ext>
            </a:extLst>
          </p:cNvPr>
          <p:cNvSpPr txBox="1">
            <a:spLocks noGrp="1"/>
          </p:cNvSpPr>
          <p:nvPr>
            <p:ph type="title"/>
          </p:nvPr>
        </p:nvSpPr>
        <p:spPr>
          <a:xfrm>
            <a:off x="2408913" y="1120902"/>
            <a:ext cx="4326174" cy="2901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7500">
                <a:latin typeface="Space Grotesk Medium" panose="02020500000000000000" charset="0"/>
                <a:cs typeface="Space Grotesk Medium" panose="02020500000000000000" charset="0"/>
              </a:rPr>
              <a:t>THANK</a:t>
            </a:r>
            <a:br>
              <a:rPr lang="en-US" altLang="zh-TW" sz="7500">
                <a:latin typeface="Space Grotesk Medium" panose="02020500000000000000" charset="0"/>
                <a:cs typeface="Space Grotesk Medium" panose="02020500000000000000" charset="0"/>
              </a:rPr>
            </a:br>
            <a:r>
              <a:rPr lang="en-US" altLang="zh-TW" sz="7500">
                <a:latin typeface="Space Grotesk Medium" panose="02020500000000000000" charset="0"/>
                <a:cs typeface="Space Grotesk Medium" panose="02020500000000000000" charset="0"/>
              </a:rPr>
              <a:t>YOU</a:t>
            </a:r>
            <a:endParaRPr sz="7500">
              <a:latin typeface="Space Grotesk Medium" panose="02020500000000000000" charset="0"/>
              <a:cs typeface="Space Grotesk Medium" panose="02020500000000000000"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References</a:t>
            </a:r>
            <a:endParaRPr lang="en-US"/>
          </a:p>
        </p:txBody>
      </p:sp>
      <p:cxnSp>
        <p:nvCxnSpPr>
          <p:cNvPr id="311" name="Google Shape;311;p37"/>
          <p:cNvCxnSpPr/>
          <p:nvPr/>
        </p:nvCxnSpPr>
        <p:spPr>
          <a:xfrm>
            <a:off x="304800" y="801300"/>
            <a:ext cx="594300"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363F804D-F2C5-6E03-91EB-AEE01C319CE7}"/>
              </a:ext>
            </a:extLst>
          </p:cNvPr>
          <p:cNvSpPr txBox="1"/>
          <p:nvPr/>
        </p:nvSpPr>
        <p:spPr>
          <a:xfrm>
            <a:off x="303657" y="1046326"/>
            <a:ext cx="8689729" cy="4083169"/>
          </a:xfrm>
          <a:prstGeom prst="rect">
            <a:avLst/>
          </a:prstGeom>
          <a:noFill/>
        </p:spPr>
        <p:txBody>
          <a:bodyPr wrap="square" lIns="91440" tIns="45720" rIns="91440" bIns="45720" anchor="t">
            <a:spAutoFit/>
          </a:bodyPr>
          <a:lstStyle/>
          <a:p>
            <a:pPr indent="-457200">
              <a:spcAft>
                <a:spcPts val="800"/>
              </a:spcAft>
            </a:pPr>
            <a:r>
              <a:rPr lang="en-US" sz="1200">
                <a:solidFill>
                  <a:schemeClr val="tx1"/>
                </a:solidFill>
                <a:latin typeface="Space Grotesk Medium"/>
                <a:cs typeface="Times New Roman"/>
              </a:rPr>
              <a:t>Alberta Wildfire. (2025). Alberta.ca. </a:t>
            </a:r>
            <a:r>
              <a:rPr lang="en-US" sz="1200">
                <a:solidFill>
                  <a:schemeClr val="tx1"/>
                </a:solidFill>
                <a:latin typeface="Space Grotesk Medium"/>
                <a:cs typeface="Times New Roman"/>
                <a:hlinkClick r:id="rId3">
                  <a:extLst>
                    <a:ext uri="{A12FA001-AC4F-418D-AE19-62706E023703}">
                      <ahyp:hlinkClr xmlns:ahyp="http://schemas.microsoft.com/office/drawing/2018/hyperlinkcolor" val="tx"/>
                    </a:ext>
                  </a:extLst>
                </a:hlinkClick>
              </a:rPr>
              <a:t>https://www.alberta.ca/alberta-wildfire</a:t>
            </a:r>
            <a:endParaRPr lang="en-US">
              <a:solidFill>
                <a:schemeClr val="tx1"/>
              </a:solidFill>
              <a:latin typeface="Space Grotesk Medium"/>
            </a:endParaRPr>
          </a:p>
          <a:p>
            <a:pPr indent="-457200">
              <a:spcAft>
                <a:spcPts val="800"/>
              </a:spcAft>
            </a:pPr>
            <a:r>
              <a:rPr lang="en-US" sz="1200">
                <a:solidFill>
                  <a:schemeClr val="tx1"/>
                </a:solidFill>
                <a:latin typeface="Space Grotesk Medium"/>
                <a:cs typeface="Times New Roman"/>
              </a:rPr>
              <a:t>BC Office of the Fire Commissioner. (2021). </a:t>
            </a:r>
            <a:r>
              <a:rPr lang="en-US" sz="1200" i="1">
                <a:solidFill>
                  <a:schemeClr val="tx1"/>
                </a:solidFill>
                <a:latin typeface="Space Grotesk Medium"/>
                <a:cs typeface="Times New Roman"/>
              </a:rPr>
              <a:t>Annual Report 2021</a:t>
            </a:r>
            <a:r>
              <a:rPr lang="en-US" sz="1200">
                <a:solidFill>
                  <a:schemeClr val="tx1"/>
                </a:solidFill>
                <a:latin typeface="Space Grotesk Medium"/>
                <a:cs typeface="Times New Roman"/>
              </a:rPr>
              <a:t>. </a:t>
            </a:r>
            <a:r>
              <a:rPr lang="en-US" sz="1200">
                <a:solidFill>
                  <a:schemeClr val="tx1"/>
                </a:solidFill>
                <a:latin typeface="Space Grotesk Medium"/>
                <a:cs typeface="Times New Roman"/>
                <a:hlinkClick r:id="rId4">
                  <a:extLst>
                    <a:ext uri="{A12FA001-AC4F-418D-AE19-62706E023703}">
                      <ahyp:hlinkClr xmlns:ahyp="http://schemas.microsoft.com/office/drawing/2018/hyperlinkcolor" val="tx"/>
                    </a:ext>
                  </a:extLst>
                </a:hlinkClick>
              </a:rPr>
              <a:t>https://www2.gov.bc.ca/assets/gov/public-safety-and-emergency-services/public-safety/fire-safety/fire-reporting/office_of_the_fire_commissioner_2021_annual_report.pdf</a:t>
            </a:r>
            <a:endParaRPr lang="en-US">
              <a:solidFill>
                <a:schemeClr val="tx1"/>
              </a:solidFill>
              <a:latin typeface="Space Grotesk Medium"/>
            </a:endParaRPr>
          </a:p>
          <a:p>
            <a:pPr indent="-457200">
              <a:spcAft>
                <a:spcPts val="800"/>
              </a:spcAft>
            </a:pPr>
            <a:r>
              <a:rPr lang="en-US" sz="1200">
                <a:solidFill>
                  <a:schemeClr val="tx1"/>
                </a:solidFill>
                <a:latin typeface="Space Grotesk Medium"/>
                <a:cs typeface="Times New Roman"/>
              </a:rPr>
              <a:t>BC Wildfire Service. (2025). </a:t>
            </a:r>
            <a:r>
              <a:rPr lang="en-US" sz="1200" i="1">
                <a:solidFill>
                  <a:schemeClr val="tx1"/>
                </a:solidFill>
                <a:latin typeface="Space Grotesk Medium"/>
                <a:cs typeface="Times New Roman"/>
              </a:rPr>
              <a:t>Wildfire Service - Province of British Columbia</a:t>
            </a:r>
            <a:r>
              <a:rPr lang="en-US" sz="1200">
                <a:solidFill>
                  <a:schemeClr val="tx1"/>
                </a:solidFill>
                <a:latin typeface="Space Grotesk Medium"/>
                <a:cs typeface="Times New Roman"/>
              </a:rPr>
              <a:t>. </a:t>
            </a:r>
            <a:r>
              <a:rPr lang="en-US" sz="1200">
                <a:solidFill>
                  <a:schemeClr val="tx1"/>
                </a:solidFill>
                <a:latin typeface="Space Grotesk Medium"/>
                <a:cs typeface="Times New Roman"/>
                <a:hlinkClick r:id="rId5">
                  <a:extLst>
                    <a:ext uri="{A12FA001-AC4F-418D-AE19-62706E023703}">
                      <ahyp:hlinkClr xmlns:ahyp="http://schemas.microsoft.com/office/drawing/2018/hyperlinkcolor" val="tx"/>
                    </a:ext>
                  </a:extLst>
                </a:hlinkClick>
              </a:rPr>
              <a:t>https://www2.gov.bc.ca/gov/content/safety/wildfire-status</a:t>
            </a:r>
            <a:endParaRPr lang="en-US">
              <a:solidFill>
                <a:schemeClr val="tx1"/>
              </a:solidFill>
              <a:latin typeface="Space Grotesk Medium"/>
            </a:endParaRPr>
          </a:p>
          <a:p>
            <a:pPr indent="-457200">
              <a:spcAft>
                <a:spcPts val="800"/>
              </a:spcAft>
            </a:pPr>
            <a:r>
              <a:rPr lang="en-US" sz="1200">
                <a:solidFill>
                  <a:schemeClr val="tx1"/>
                </a:solidFill>
                <a:latin typeface="Space Grotesk Medium"/>
                <a:cs typeface="Times New Roman"/>
              </a:rPr>
              <a:t>Beverly, J. L., &amp; Schroeder, D. (2024). Alberta’s 2023 wildfires: context, factors, and futures. </a:t>
            </a:r>
            <a:r>
              <a:rPr lang="en-US" sz="1200" i="1">
                <a:solidFill>
                  <a:schemeClr val="tx1"/>
                </a:solidFill>
                <a:latin typeface="Space Grotesk Medium"/>
                <a:cs typeface="Times New Roman"/>
              </a:rPr>
              <a:t>Canadian Journal of Forest Research</a:t>
            </a:r>
            <a:r>
              <a:rPr lang="en-US" sz="1200">
                <a:solidFill>
                  <a:schemeClr val="tx1"/>
                </a:solidFill>
                <a:latin typeface="Space Grotesk Medium"/>
                <a:cs typeface="Times New Roman"/>
              </a:rPr>
              <a:t>, </a:t>
            </a:r>
            <a:r>
              <a:rPr lang="en-US" sz="1200" i="1">
                <a:solidFill>
                  <a:schemeClr val="tx1"/>
                </a:solidFill>
                <a:latin typeface="Space Grotesk Medium"/>
                <a:cs typeface="Times New Roman"/>
              </a:rPr>
              <a:t>55</a:t>
            </a:r>
            <a:r>
              <a:rPr lang="en-US" sz="1200">
                <a:solidFill>
                  <a:schemeClr val="tx1"/>
                </a:solidFill>
                <a:latin typeface="Space Grotesk Medium"/>
                <a:cs typeface="Times New Roman"/>
              </a:rPr>
              <a:t>, 1–19. </a:t>
            </a:r>
            <a:r>
              <a:rPr lang="en-US" sz="1200">
                <a:solidFill>
                  <a:schemeClr val="tx1"/>
                </a:solidFill>
                <a:latin typeface="Space Grotesk Medium"/>
                <a:cs typeface="Times New Roman"/>
                <a:hlinkClick r:id="rId6">
                  <a:extLst>
                    <a:ext uri="{A12FA001-AC4F-418D-AE19-62706E023703}">
                      <ahyp:hlinkClr xmlns:ahyp="http://schemas.microsoft.com/office/drawing/2018/hyperlinkcolor" val="tx"/>
                    </a:ext>
                  </a:extLst>
                </a:hlinkClick>
              </a:rPr>
              <a:t>https://doi.org/10.1139/cjfr-2024-0099</a:t>
            </a:r>
            <a:endParaRPr lang="en-US">
              <a:solidFill>
                <a:schemeClr val="tx1"/>
              </a:solidFill>
              <a:latin typeface="Space Grotesk Medium"/>
            </a:endParaRPr>
          </a:p>
          <a:p>
            <a:pPr indent="-457200">
              <a:spcAft>
                <a:spcPts val="800"/>
              </a:spcAft>
            </a:pPr>
            <a:r>
              <a:rPr lang="en-US" sz="1200" i="1">
                <a:solidFill>
                  <a:schemeClr val="tx1"/>
                </a:solidFill>
                <a:latin typeface="Space Grotesk Medium"/>
                <a:cs typeface="Times New Roman"/>
              </a:rPr>
              <a:t>NASA-FIRMS</a:t>
            </a:r>
            <a:r>
              <a:rPr lang="en-US" sz="1200">
                <a:solidFill>
                  <a:schemeClr val="tx1"/>
                </a:solidFill>
                <a:latin typeface="Space Grotesk Medium"/>
                <a:cs typeface="Times New Roman"/>
              </a:rPr>
              <a:t>. (2025). NASA-FIRMS. </a:t>
            </a:r>
            <a:r>
              <a:rPr lang="en-US" sz="1200">
                <a:solidFill>
                  <a:schemeClr val="tx1"/>
                </a:solidFill>
                <a:latin typeface="Space Grotesk Medium"/>
                <a:cs typeface="Times New Roman"/>
                <a:hlinkClick r:id="rId7">
                  <a:extLst>
                    <a:ext uri="{A12FA001-AC4F-418D-AE19-62706E023703}">
                      <ahyp:hlinkClr xmlns:ahyp="http://schemas.microsoft.com/office/drawing/2018/hyperlinkcolor" val="tx"/>
                    </a:ext>
                  </a:extLst>
                </a:hlinkClick>
              </a:rPr>
              <a:t>https://firms.modaps.eosdis.nasa.gov/</a:t>
            </a:r>
            <a:endParaRPr lang="en-US">
              <a:solidFill>
                <a:schemeClr val="tx1"/>
              </a:solidFill>
              <a:latin typeface="Space Grotesk Medium"/>
            </a:endParaRPr>
          </a:p>
          <a:p>
            <a:pPr indent="-457200">
              <a:spcAft>
                <a:spcPts val="800"/>
              </a:spcAft>
            </a:pPr>
            <a:r>
              <a:rPr lang="en-US" sz="1200">
                <a:solidFill>
                  <a:schemeClr val="tx1"/>
                </a:solidFill>
                <a:latin typeface="Space Grotesk Medium"/>
                <a:cs typeface="Times New Roman"/>
              </a:rPr>
              <a:t>Owens, D., O’Kane, M., &amp; NSW Bushfire Inquiry. (2020). </a:t>
            </a:r>
            <a:r>
              <a:rPr lang="en-US" sz="1200" i="1">
                <a:solidFill>
                  <a:schemeClr val="tx1"/>
                </a:solidFill>
                <a:latin typeface="Space Grotesk Medium"/>
                <a:cs typeface="Times New Roman"/>
              </a:rPr>
              <a:t>Final report of the NSW bushfire inquiry</a:t>
            </a:r>
            <a:r>
              <a:rPr lang="en-US" sz="1200">
                <a:solidFill>
                  <a:schemeClr val="tx1"/>
                </a:solidFill>
                <a:latin typeface="Space Grotesk Medium"/>
                <a:cs typeface="Times New Roman"/>
              </a:rPr>
              <a:t>. </a:t>
            </a:r>
            <a:r>
              <a:rPr lang="en-US" sz="1200">
                <a:solidFill>
                  <a:schemeClr val="tx1"/>
                </a:solidFill>
                <a:latin typeface="Space Grotesk Medium"/>
                <a:cs typeface="Times New Roman"/>
                <a:hlinkClick r:id="rId8">
                  <a:extLst>
                    <a:ext uri="{A12FA001-AC4F-418D-AE19-62706E023703}">
                      <ahyp:hlinkClr xmlns:ahyp="http://schemas.microsoft.com/office/drawing/2018/hyperlinkcolor" val="tx"/>
                    </a:ext>
                  </a:extLst>
                </a:hlinkClick>
              </a:rPr>
              <a:t>https://www.bluemountains.org.au/documents/bushfires/final-report-of-the-nsw-bushfire-inquiry-31jul20.pdf</a:t>
            </a:r>
            <a:endParaRPr lang="en-US">
              <a:solidFill>
                <a:schemeClr val="tx1"/>
              </a:solidFill>
              <a:latin typeface="Space Grotesk Medium"/>
            </a:endParaRPr>
          </a:p>
          <a:p>
            <a:pPr indent="-457200">
              <a:spcAft>
                <a:spcPts val="800"/>
              </a:spcAft>
            </a:pPr>
            <a:r>
              <a:rPr lang="en-US" sz="1200">
                <a:solidFill>
                  <a:schemeClr val="tx1"/>
                </a:solidFill>
                <a:latin typeface="Space Grotesk Medium"/>
                <a:cs typeface="Times New Roman"/>
              </a:rPr>
              <a:t>San-Miguel-</a:t>
            </a:r>
            <a:r>
              <a:rPr lang="en-US" sz="1200" err="1">
                <a:solidFill>
                  <a:schemeClr val="tx1"/>
                </a:solidFill>
                <a:latin typeface="Space Grotesk Medium"/>
                <a:cs typeface="Times New Roman"/>
              </a:rPr>
              <a:t>Ayanz</a:t>
            </a:r>
            <a:r>
              <a:rPr lang="en-US" sz="1200">
                <a:solidFill>
                  <a:schemeClr val="tx1"/>
                </a:solidFill>
                <a:latin typeface="Space Grotesk Medium"/>
                <a:cs typeface="Times New Roman"/>
              </a:rPr>
              <a:t>, J., Oom, D., </a:t>
            </a:r>
            <a:r>
              <a:rPr lang="en-US" sz="1200" err="1">
                <a:solidFill>
                  <a:schemeClr val="tx1"/>
                </a:solidFill>
                <a:latin typeface="Space Grotesk Medium"/>
                <a:cs typeface="Times New Roman"/>
              </a:rPr>
              <a:t>Artès</a:t>
            </a:r>
            <a:r>
              <a:rPr lang="en-US" sz="1200">
                <a:solidFill>
                  <a:schemeClr val="tx1"/>
                </a:solidFill>
                <a:latin typeface="Space Grotesk Medium"/>
                <a:cs typeface="Times New Roman"/>
              </a:rPr>
              <a:t>, T., Viegas, D. X., Fernandes, P., Faivre, N., Freire, S., Moore, P., Rego, F., &amp; </a:t>
            </a:r>
            <a:r>
              <a:rPr lang="en-US" sz="1200" err="1">
                <a:solidFill>
                  <a:schemeClr val="tx1"/>
                </a:solidFill>
                <a:latin typeface="Space Grotesk Medium"/>
                <a:cs typeface="Times New Roman"/>
              </a:rPr>
              <a:t>Castellnou</a:t>
            </a:r>
            <a:r>
              <a:rPr lang="en-US" sz="1200">
                <a:solidFill>
                  <a:schemeClr val="tx1"/>
                </a:solidFill>
                <a:latin typeface="Space Grotesk Medium"/>
                <a:cs typeface="Times New Roman"/>
              </a:rPr>
              <a:t>, M. (2020). Forest fires in Portugal in 2017. In </a:t>
            </a:r>
            <a:r>
              <a:rPr lang="en-US" sz="1200" i="1">
                <a:solidFill>
                  <a:schemeClr val="tx1"/>
                </a:solidFill>
                <a:latin typeface="Space Grotesk Medium"/>
                <a:cs typeface="Times New Roman"/>
              </a:rPr>
              <a:t>Super Case Study</a:t>
            </a:r>
            <a:r>
              <a:rPr lang="en-US" sz="1200">
                <a:solidFill>
                  <a:schemeClr val="tx1"/>
                </a:solidFill>
                <a:latin typeface="Space Grotesk Medium"/>
                <a:cs typeface="Times New Roman"/>
              </a:rPr>
              <a:t> (Book EUR 30183 EN). Publications Office of the European Union, Luxembourg. </a:t>
            </a:r>
            <a:r>
              <a:rPr lang="en-US" sz="1200">
                <a:solidFill>
                  <a:schemeClr val="tx1"/>
                </a:solidFill>
                <a:latin typeface="Space Grotesk Medium"/>
                <a:cs typeface="Times New Roman"/>
                <a:hlinkClick r:id="rId9">
                  <a:extLst>
                    <a:ext uri="{A12FA001-AC4F-418D-AE19-62706E023703}">
                      <ahyp:hlinkClr xmlns:ahyp="http://schemas.microsoft.com/office/drawing/2018/hyperlinkcolor" val="tx"/>
                    </a:ext>
                  </a:extLst>
                </a:hlinkClick>
              </a:rPr>
              <a:t>https://doi.org/10.2760/571085</a:t>
            </a:r>
            <a:endParaRPr lang="en-US">
              <a:solidFill>
                <a:schemeClr val="tx1"/>
              </a:solidFill>
              <a:latin typeface="Space Grotesk Medium"/>
            </a:endParaRPr>
          </a:p>
          <a:p>
            <a:pPr indent="-457200">
              <a:spcAft>
                <a:spcPts val="800"/>
              </a:spcAft>
            </a:pPr>
            <a:r>
              <a:rPr lang="en-US" sz="1200">
                <a:solidFill>
                  <a:schemeClr val="tx1"/>
                </a:solidFill>
                <a:latin typeface="Space Grotesk Medium"/>
                <a:cs typeface="Times New Roman"/>
              </a:rPr>
              <a:t>State of California. (2025). </a:t>
            </a:r>
            <a:r>
              <a:rPr lang="en-US" sz="1200" i="1">
                <a:solidFill>
                  <a:schemeClr val="tx1"/>
                </a:solidFill>
                <a:latin typeface="Space Grotesk Medium"/>
                <a:cs typeface="Times New Roman"/>
              </a:rPr>
              <a:t>California Department of Forestry and Fire Protection | CAL FIRE</a:t>
            </a:r>
            <a:r>
              <a:rPr lang="en-US" sz="1200">
                <a:solidFill>
                  <a:schemeClr val="tx1"/>
                </a:solidFill>
                <a:latin typeface="Space Grotesk Medium"/>
                <a:cs typeface="Times New Roman"/>
              </a:rPr>
              <a:t>. CAL FIRE. </a:t>
            </a:r>
            <a:r>
              <a:rPr lang="en-US" sz="1200">
                <a:solidFill>
                  <a:schemeClr val="tx1"/>
                </a:solidFill>
                <a:latin typeface="Space Grotesk Medium"/>
                <a:cs typeface="Times New Roman"/>
                <a:hlinkClick r:id="rId10">
                  <a:extLst>
                    <a:ext uri="{A12FA001-AC4F-418D-AE19-62706E023703}">
                      <ahyp:hlinkClr xmlns:ahyp="http://schemas.microsoft.com/office/drawing/2018/hyperlinkcolor" val="tx"/>
                    </a:ext>
                  </a:extLst>
                </a:hlinkClick>
              </a:rPr>
              <a:t>https://www.fire.ca.gov/</a:t>
            </a:r>
            <a:endParaRPr lang="en-US">
              <a:solidFill>
                <a:schemeClr val="tx1"/>
              </a:solidFill>
              <a:latin typeface="Space Grotesk Medium"/>
              <a:hlinkClick r:id="" action="ppaction://noaction">
                <a:extLst>
                  <a:ext uri="{A12FA001-AC4F-418D-AE19-62706E023703}">
                    <ahyp:hlinkClr xmlns:ahyp="http://schemas.microsoft.com/office/drawing/2018/hyperlinkcolor" val="tx"/>
                  </a:ext>
                </a:extLst>
              </a:hlinkClick>
            </a:endParaRPr>
          </a:p>
          <a:p>
            <a:pPr indent="-457200">
              <a:spcAft>
                <a:spcPts val="800"/>
              </a:spcAft>
            </a:pPr>
            <a:endParaRPr lang="en-US">
              <a:solidFill>
                <a:schemeClr val="tx1"/>
              </a:solidFill>
              <a:latin typeface="Space Grotesk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39">
          <a:extLst>
            <a:ext uri="{FF2B5EF4-FFF2-40B4-BE49-F238E27FC236}">
              <a16:creationId xmlns:a16="http://schemas.microsoft.com/office/drawing/2014/main" id="{09511B63-80B2-476A-C7B6-F875BA56521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F35AC4DA-C6D8-40EE-67A1-80A5E861D32E}"/>
              </a:ext>
            </a:extLst>
          </p:cNvPr>
          <p:cNvSpPr/>
          <p:nvPr/>
        </p:nvSpPr>
        <p:spPr>
          <a:xfrm>
            <a:off x="0" y="685800"/>
            <a:ext cx="5743999" cy="44696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Google Shape;366;p40">
            <a:extLst>
              <a:ext uri="{FF2B5EF4-FFF2-40B4-BE49-F238E27FC236}">
                <a16:creationId xmlns:a16="http://schemas.microsoft.com/office/drawing/2014/main" id="{1CA28E68-FC60-67A9-2E7D-3383A216C778}"/>
              </a:ext>
            </a:extLst>
          </p:cNvPr>
          <p:cNvSpPr txBox="1">
            <a:spLocks/>
          </p:cNvSpPr>
          <p:nvPr/>
        </p:nvSpPr>
        <p:spPr>
          <a:xfrm>
            <a:off x="341115" y="69298"/>
            <a:ext cx="2300322"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a:buSzPts val="2000"/>
            </a:pPr>
            <a:r>
              <a:rPr lang="en-US" altLang="zh-TW" sz="2500">
                <a:solidFill>
                  <a:schemeClr val="tx1"/>
                </a:solidFill>
                <a:latin typeface="Space Grotesk Medium" panose="02020500000000000000" charset="0"/>
                <a:cs typeface="Space Grotesk Medium" panose="02020500000000000000" charset="0"/>
              </a:rPr>
              <a:t>Introduction</a:t>
            </a:r>
            <a:endParaRPr lang="zh-TW" altLang="zh-TW" sz="2500">
              <a:solidFill>
                <a:schemeClr val="tx1"/>
              </a:solidFill>
              <a:latin typeface="Space Grotesk Medium" panose="02020500000000000000" charset="0"/>
              <a:cs typeface="Space Grotesk Medium" panose="02020500000000000000" charset="0"/>
            </a:endParaRPr>
          </a:p>
        </p:txBody>
      </p:sp>
      <p:sp>
        <p:nvSpPr>
          <p:cNvPr id="3" name="Google Shape;86;p13">
            <a:extLst>
              <a:ext uri="{FF2B5EF4-FFF2-40B4-BE49-F238E27FC236}">
                <a16:creationId xmlns:a16="http://schemas.microsoft.com/office/drawing/2014/main" id="{318C6DAB-BE8C-7C00-E214-F9465A140CCF}"/>
              </a:ext>
            </a:extLst>
          </p:cNvPr>
          <p:cNvSpPr txBox="1"/>
          <p:nvPr/>
        </p:nvSpPr>
        <p:spPr>
          <a:xfrm>
            <a:off x="486521" y="1434686"/>
            <a:ext cx="4879690" cy="50783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100" b="1" i="0" u="none" strike="noStrike" cap="none">
                <a:latin typeface="Space Grotesk Medium" panose="02020500000000000000" charset="0"/>
                <a:ea typeface="Inter"/>
                <a:cs typeface="Space Grotesk Medium" panose="02020500000000000000" charset="0"/>
                <a:sym typeface="Inter"/>
              </a:rPr>
              <a:t>Context:</a:t>
            </a:r>
            <a:r>
              <a:rPr lang="en-US" sz="1100" b="0" i="0" u="none" strike="noStrike" cap="none">
                <a:latin typeface="Space Grotesk Medium" panose="02020500000000000000" charset="0"/>
                <a:ea typeface="Inter"/>
                <a:cs typeface="Space Grotesk Medium" panose="02020500000000000000" charset="0"/>
                <a:sym typeface="Inter"/>
              </a:rPr>
              <a:t> Escalating wildfire frequency and severity across Canada due to climate change require a robust operational shift.</a:t>
            </a:r>
            <a:endParaRPr sz="1100">
              <a:latin typeface="Space Grotesk Medium" panose="02020500000000000000" charset="0"/>
              <a:cs typeface="Space Grotesk Medium" panose="02020500000000000000" charset="0"/>
            </a:endParaRPr>
          </a:p>
        </p:txBody>
      </p:sp>
      <p:sp>
        <p:nvSpPr>
          <p:cNvPr id="4" name="Google Shape;87;p13">
            <a:extLst>
              <a:ext uri="{FF2B5EF4-FFF2-40B4-BE49-F238E27FC236}">
                <a16:creationId xmlns:a16="http://schemas.microsoft.com/office/drawing/2014/main" id="{237C8A0D-2636-8F1E-48F3-FC06354182DB}"/>
              </a:ext>
            </a:extLst>
          </p:cNvPr>
          <p:cNvSpPr txBox="1"/>
          <p:nvPr/>
        </p:nvSpPr>
        <p:spPr>
          <a:xfrm>
            <a:off x="486521" y="1996467"/>
            <a:ext cx="4879690" cy="76174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100" b="1" i="0" u="none" strike="noStrike" cap="none">
                <a:latin typeface="Space Grotesk Medium" panose="02020500000000000000" charset="0"/>
                <a:ea typeface="Inter"/>
                <a:cs typeface="Space Grotesk Medium" panose="02020500000000000000" charset="0"/>
                <a:sym typeface="Inter"/>
              </a:rPr>
              <a:t>Methodology:</a:t>
            </a:r>
            <a:r>
              <a:rPr lang="en-US" sz="1100" b="0" i="0" u="none" strike="noStrike" cap="none">
                <a:latin typeface="Space Grotesk Medium" panose="02020500000000000000" charset="0"/>
                <a:ea typeface="Inter"/>
                <a:cs typeface="Space Grotesk Medium" panose="02020500000000000000" charset="0"/>
                <a:sym typeface="Inter"/>
              </a:rPr>
              <a:t> Applies core Operations Management frameworks, including forecasting, capacity planning, and scheduling, to optimize resource readiness.</a:t>
            </a:r>
            <a:endParaRPr sz="1100">
              <a:latin typeface="Space Grotesk Medium" panose="02020500000000000000" charset="0"/>
              <a:cs typeface="Space Grotesk Medium" panose="02020500000000000000" charset="0"/>
            </a:endParaRPr>
          </a:p>
        </p:txBody>
      </p:sp>
      <p:sp>
        <p:nvSpPr>
          <p:cNvPr id="5" name="Google Shape;88;p13">
            <a:extLst>
              <a:ext uri="{FF2B5EF4-FFF2-40B4-BE49-F238E27FC236}">
                <a16:creationId xmlns:a16="http://schemas.microsoft.com/office/drawing/2014/main" id="{69324C1D-ADD2-73C0-29E6-1F44F370A2D9}"/>
              </a:ext>
            </a:extLst>
          </p:cNvPr>
          <p:cNvSpPr txBox="1"/>
          <p:nvPr/>
        </p:nvSpPr>
        <p:spPr>
          <a:xfrm>
            <a:off x="486521" y="2758214"/>
            <a:ext cx="4879691" cy="507831"/>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100" b="1" i="0" u="none" strike="noStrike" cap="none">
                <a:latin typeface="Space Grotesk Medium" panose="02020500000000000000" charset="0"/>
                <a:ea typeface="Inter"/>
                <a:cs typeface="Space Grotesk Medium" panose="02020500000000000000" charset="0"/>
                <a:sym typeface="Inter"/>
              </a:rPr>
              <a:t>Scenario Planning:</a:t>
            </a:r>
            <a:r>
              <a:rPr lang="en-US" sz="1100" b="0" i="0" u="none" strike="noStrike" cap="none">
                <a:latin typeface="Space Grotesk Medium" panose="02020500000000000000" charset="0"/>
                <a:ea typeface="Inter"/>
                <a:cs typeface="Space Grotesk Medium" panose="02020500000000000000" charset="0"/>
                <a:sym typeface="Inter"/>
              </a:rPr>
              <a:t> Validated against dual scenarios: small, contained incidents versus large, uncontrolled threats to residential areas.</a:t>
            </a:r>
            <a:endParaRPr sz="1100">
              <a:latin typeface="Space Grotesk Medium" panose="02020500000000000000" charset="0"/>
              <a:cs typeface="Space Grotesk Medium" panose="02020500000000000000" charset="0"/>
            </a:endParaRPr>
          </a:p>
        </p:txBody>
      </p:sp>
      <p:sp>
        <p:nvSpPr>
          <p:cNvPr id="6" name="Google Shape;89;p13">
            <a:extLst>
              <a:ext uri="{FF2B5EF4-FFF2-40B4-BE49-F238E27FC236}">
                <a16:creationId xmlns:a16="http://schemas.microsoft.com/office/drawing/2014/main" id="{286D32DE-C882-7E65-1234-08826B9542C1}"/>
              </a:ext>
            </a:extLst>
          </p:cNvPr>
          <p:cNvSpPr txBox="1"/>
          <p:nvPr/>
        </p:nvSpPr>
        <p:spPr>
          <a:xfrm>
            <a:off x="486521" y="3373945"/>
            <a:ext cx="4879691" cy="76174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100" b="1" i="0" u="none" strike="noStrike" cap="none">
                <a:latin typeface="Space Grotesk Medium" panose="02020500000000000000" charset="0"/>
                <a:ea typeface="Inter"/>
                <a:cs typeface="Space Grotesk Medium" panose="02020500000000000000" charset="0"/>
                <a:sym typeface="Inter"/>
              </a:rPr>
              <a:t>Metrics Toolbox:</a:t>
            </a:r>
            <a:r>
              <a:rPr lang="en-US" sz="1100" b="0" i="0" u="none" strike="noStrike" cap="none">
                <a:latin typeface="Space Grotesk Medium" panose="02020500000000000000" charset="0"/>
                <a:ea typeface="Inter"/>
                <a:cs typeface="Space Grotesk Medium" panose="02020500000000000000" charset="0"/>
                <a:sym typeface="Inter"/>
              </a:rPr>
              <a:t> Establishes KPIs for response time, containment efficiency, and supply chain reliability to guide real-time decision-making.</a:t>
            </a:r>
            <a:endParaRPr sz="1100">
              <a:latin typeface="Space Grotesk Medium" panose="02020500000000000000" charset="0"/>
              <a:cs typeface="Space Grotesk Medium" panose="02020500000000000000" charset="0"/>
            </a:endParaRPr>
          </a:p>
        </p:txBody>
      </p:sp>
      <p:sp>
        <p:nvSpPr>
          <p:cNvPr id="7" name="Google Shape;90;p13">
            <a:extLst>
              <a:ext uri="{FF2B5EF4-FFF2-40B4-BE49-F238E27FC236}">
                <a16:creationId xmlns:a16="http://schemas.microsoft.com/office/drawing/2014/main" id="{870551E0-E3F3-11B1-FB0D-E06443E64B45}"/>
              </a:ext>
            </a:extLst>
          </p:cNvPr>
          <p:cNvSpPr txBox="1"/>
          <p:nvPr/>
        </p:nvSpPr>
        <p:spPr>
          <a:xfrm>
            <a:off x="486521" y="4171073"/>
            <a:ext cx="4879691" cy="761747"/>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100" b="1" i="0" u="none" strike="noStrike" cap="none">
                <a:latin typeface="Space Grotesk Medium" panose="02020500000000000000" charset="0"/>
                <a:ea typeface="Inter"/>
                <a:cs typeface="Space Grotesk Medium" panose="02020500000000000000" charset="0"/>
                <a:sym typeface="Inter"/>
              </a:rPr>
              <a:t>Strategic Goal:</a:t>
            </a:r>
            <a:r>
              <a:rPr lang="en-US" sz="1100" b="0" i="0" u="none" strike="noStrike" cap="none">
                <a:latin typeface="Space Grotesk Medium" panose="02020500000000000000" charset="0"/>
                <a:ea typeface="Inter"/>
                <a:cs typeface="Space Grotesk Medium" panose="02020500000000000000" charset="0"/>
                <a:sym typeface="Inter"/>
              </a:rPr>
              <a:t> Delivers a structured, metrics-driven framework to enhance early detection, response coordination, and post-event learning.</a:t>
            </a:r>
            <a:endParaRPr sz="1100">
              <a:latin typeface="Space Grotesk Medium" panose="02020500000000000000" charset="0"/>
              <a:cs typeface="Space Grotesk Medium" panose="02020500000000000000" charset="0"/>
            </a:endParaRPr>
          </a:p>
        </p:txBody>
      </p:sp>
      <p:pic>
        <p:nvPicPr>
          <p:cNvPr id="8" name="Google Shape;91;p13" descr="image.png">
            <a:extLst>
              <a:ext uri="{FF2B5EF4-FFF2-40B4-BE49-F238E27FC236}">
                <a16:creationId xmlns:a16="http://schemas.microsoft.com/office/drawing/2014/main" id="{E41235FE-37B6-251C-FDC5-C739EED808E2}"/>
              </a:ext>
            </a:extLst>
          </p:cNvPr>
          <p:cNvPicPr preferRelativeResize="0"/>
          <p:nvPr/>
        </p:nvPicPr>
        <p:blipFill rotWithShape="1">
          <a:blip r:embed="rId3">
            <a:alphaModFix/>
          </a:blip>
          <a:srcRect l="22920" t="583" r="1739" b="-74"/>
          <a:stretch>
            <a:fillRect/>
          </a:stretch>
        </p:blipFill>
        <p:spPr>
          <a:xfrm>
            <a:off x="5744001" y="0"/>
            <a:ext cx="3400000" cy="5143500"/>
          </a:xfrm>
          <a:prstGeom prst="rect">
            <a:avLst/>
          </a:prstGeom>
          <a:noFill/>
          <a:ln>
            <a:noFill/>
          </a:ln>
        </p:spPr>
      </p:pic>
      <p:sp>
        <p:nvSpPr>
          <p:cNvPr id="9" name="Google Shape;92;p13">
            <a:extLst>
              <a:ext uri="{FF2B5EF4-FFF2-40B4-BE49-F238E27FC236}">
                <a16:creationId xmlns:a16="http://schemas.microsoft.com/office/drawing/2014/main" id="{AECA760D-149B-09E7-B124-F395AC0B93BE}"/>
              </a:ext>
            </a:extLst>
          </p:cNvPr>
          <p:cNvSpPr txBox="1"/>
          <p:nvPr/>
        </p:nvSpPr>
        <p:spPr>
          <a:xfrm>
            <a:off x="473503" y="805721"/>
            <a:ext cx="4575174"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i="0" u="none" strike="noStrike" cap="none">
                <a:solidFill>
                  <a:srgbClr val="C00000"/>
                </a:solidFill>
                <a:latin typeface="Space Grotesk Medium" panose="02020500000000000000" charset="0"/>
                <a:ea typeface="Sans Serif Collection" panose="020B0502040504020204" pitchFamily="34" charset="0"/>
                <a:cs typeface="Space Grotesk Medium" panose="02020500000000000000" charset="0"/>
                <a:sym typeface="Inter"/>
              </a:rPr>
              <a:t>Strategic Wildfire Operations Plan</a:t>
            </a:r>
            <a:endParaRPr lang="en-US" sz="2000">
              <a:solidFill>
                <a:srgbClr val="C00000"/>
              </a:solidFill>
              <a:latin typeface="Space Grotesk Medium" panose="02020500000000000000" charset="0"/>
              <a:ea typeface="Sans Serif Collection" panose="020B0502040504020204" pitchFamily="34" charset="0"/>
              <a:cs typeface="Space Grotesk Medium" panose="02020500000000000000" charset="0"/>
            </a:endParaRPr>
          </a:p>
        </p:txBody>
      </p:sp>
      <p:sp>
        <p:nvSpPr>
          <p:cNvPr id="10" name="Google Shape;93;p13">
            <a:extLst>
              <a:ext uri="{FF2B5EF4-FFF2-40B4-BE49-F238E27FC236}">
                <a16:creationId xmlns:a16="http://schemas.microsoft.com/office/drawing/2014/main" id="{5D98BD09-84D3-115C-EB6A-183F05FDEFEB}"/>
              </a:ext>
            </a:extLst>
          </p:cNvPr>
          <p:cNvSpPr/>
          <p:nvPr/>
        </p:nvSpPr>
        <p:spPr>
          <a:xfrm>
            <a:off x="295396" y="787412"/>
            <a:ext cx="45719" cy="561975"/>
          </a:xfrm>
          <a:prstGeom prst="rect">
            <a:avLst/>
          </a:prstGeom>
          <a:solidFill>
            <a:srgbClr val="EA58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b="0" i="0" u="none" strike="noStrike" cap="none">
              <a:solidFill>
                <a:schemeClr val="dk1"/>
              </a:solidFill>
              <a:latin typeface="Calibri"/>
              <a:ea typeface="Calibri"/>
              <a:cs typeface="Calibri"/>
              <a:sym typeface="Calibri"/>
            </a:endParaRPr>
          </a:p>
        </p:txBody>
      </p:sp>
      <p:sp>
        <p:nvSpPr>
          <p:cNvPr id="11" name="Google Shape;94;p13">
            <a:extLst>
              <a:ext uri="{FF2B5EF4-FFF2-40B4-BE49-F238E27FC236}">
                <a16:creationId xmlns:a16="http://schemas.microsoft.com/office/drawing/2014/main" id="{EF41E9E6-019A-056D-60D2-59544FB1F434}"/>
              </a:ext>
            </a:extLst>
          </p:cNvPr>
          <p:cNvSpPr txBox="1"/>
          <p:nvPr/>
        </p:nvSpPr>
        <p:spPr>
          <a:xfrm>
            <a:off x="486521" y="1073925"/>
            <a:ext cx="5208149" cy="30008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00" b="0" i="0" u="none" strike="noStrike" cap="none">
                <a:solidFill>
                  <a:srgbClr val="EA580C"/>
                </a:solidFill>
                <a:latin typeface="Space Grotesk Medium" panose="02020500000000000000" charset="0"/>
                <a:ea typeface="Sans Serif Collection" panose="020B0502040504020204" pitchFamily="34" charset="0"/>
                <a:cs typeface="Space Grotesk Medium" panose="02020500000000000000" charset="0"/>
                <a:sym typeface="Inter"/>
              </a:rPr>
              <a:t>A Data-Driven Response to Canada's Evolving Climate Threats</a:t>
            </a:r>
            <a:endParaRPr lang="en-US" sz="1300">
              <a:latin typeface="Space Grotesk Medium" panose="02020500000000000000" charset="0"/>
              <a:ea typeface="Sans Serif Collection" panose="020B0502040504020204" pitchFamily="34" charset="0"/>
              <a:cs typeface="Space Grotesk Medium" panose="02020500000000000000" charset="0"/>
            </a:endParaRPr>
          </a:p>
        </p:txBody>
      </p:sp>
      <p:sp>
        <p:nvSpPr>
          <p:cNvPr id="2" name="Google Shape;214;p30">
            <a:extLst>
              <a:ext uri="{FF2B5EF4-FFF2-40B4-BE49-F238E27FC236}">
                <a16:creationId xmlns:a16="http://schemas.microsoft.com/office/drawing/2014/main" id="{259C99A9-B6A7-2B55-695E-D28F61BAFB70}"/>
              </a:ext>
            </a:extLst>
          </p:cNvPr>
          <p:cNvSpPr/>
          <p:nvPr/>
        </p:nvSpPr>
        <p:spPr>
          <a:xfrm flipH="1">
            <a:off x="5744001" y="4662960"/>
            <a:ext cx="3400002" cy="492443"/>
          </a:xfrm>
          <a:prstGeom prst="rect">
            <a:avLst/>
          </a:prstGeom>
          <a:solidFill>
            <a:srgbClr val="453937">
              <a:alpha val="54000"/>
            </a:srgbClr>
          </a:solidFill>
          <a:ln>
            <a:noFill/>
          </a:ln>
          <a:effectLst>
            <a:outerShdw blurRad="214313"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7" name="TextBox 16">
            <a:extLst>
              <a:ext uri="{FF2B5EF4-FFF2-40B4-BE49-F238E27FC236}">
                <a16:creationId xmlns:a16="http://schemas.microsoft.com/office/drawing/2014/main" id="{EF41C3A2-684D-8673-D79C-5AC8DF958078}"/>
              </a:ext>
            </a:extLst>
          </p:cNvPr>
          <p:cNvSpPr txBox="1"/>
          <p:nvPr/>
        </p:nvSpPr>
        <p:spPr>
          <a:xfrm>
            <a:off x="5600849" y="4648015"/>
            <a:ext cx="3686303" cy="492443"/>
          </a:xfrm>
          <a:prstGeom prst="rect">
            <a:avLst/>
          </a:prstGeom>
          <a:noFill/>
        </p:spPr>
        <p:txBody>
          <a:bodyPr wrap="square" rtlCol="0">
            <a:spAutoFit/>
          </a:bodyPr>
          <a:lstStyle/>
          <a:p>
            <a:pPr algn="ctr"/>
            <a:r>
              <a:rPr lang="en-VN" sz="1000">
                <a:solidFill>
                  <a:schemeClr val="bg2"/>
                </a:solidFill>
                <a:latin typeface="Space Grotesk Medium" panose="02020500000000000000" charset="0"/>
                <a:cs typeface="Space Grotesk Medium" panose="02020500000000000000" charset="0"/>
              </a:rPr>
              <a:t>Figure #1: Alberta wildfire firefighters</a:t>
            </a:r>
          </a:p>
          <a:p>
            <a:pPr algn="ctr"/>
            <a:r>
              <a:rPr lang="en-US" sz="800" b="0" i="0" u="none" strike="noStrike" cap="none">
                <a:solidFill>
                  <a:schemeClr val="bg2"/>
                </a:solidFill>
                <a:latin typeface="Space Grotesk Medium" panose="02020500000000000000" charset="0"/>
                <a:ea typeface="Inter"/>
                <a:cs typeface="Space Grotesk Medium" panose="02020500000000000000" charset="0"/>
                <a:sym typeface="Inter"/>
              </a:rPr>
              <a:t>https://news.microsoft.com/source/features/ai/ai-alberta-canada-wildfire-firefighting/0</a:t>
            </a:r>
            <a:endParaRPr lang="en-VN" sz="800">
              <a:solidFill>
                <a:schemeClr val="bg2"/>
              </a:solidFill>
              <a:latin typeface="Space Grotesk Medium" panose="02020500000000000000" charset="0"/>
              <a:cs typeface="Space Grotesk Medium" panose="02020500000000000000" charset="0"/>
            </a:endParaRPr>
          </a:p>
        </p:txBody>
      </p:sp>
    </p:spTree>
    <p:extLst>
      <p:ext uri="{BB962C8B-B14F-4D97-AF65-F5344CB8AC3E}">
        <p14:creationId xmlns:p14="http://schemas.microsoft.com/office/powerpoint/2010/main" val="228428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39">
          <a:extLst>
            <a:ext uri="{FF2B5EF4-FFF2-40B4-BE49-F238E27FC236}">
              <a16:creationId xmlns:a16="http://schemas.microsoft.com/office/drawing/2014/main" id="{25E9E4F2-8223-30AC-6A64-F481555D563D}"/>
            </a:ext>
          </a:extLst>
        </p:cNvPr>
        <p:cNvGrpSpPr/>
        <p:nvPr/>
      </p:nvGrpSpPr>
      <p:grpSpPr>
        <a:xfrm>
          <a:off x="0" y="0"/>
          <a:ext cx="0" cy="0"/>
          <a:chOff x="0" y="0"/>
          <a:chExt cx="0" cy="0"/>
        </a:xfrm>
      </p:grpSpPr>
      <p:sp>
        <p:nvSpPr>
          <p:cNvPr id="19" name="Google Shape;366;p40">
            <a:extLst>
              <a:ext uri="{FF2B5EF4-FFF2-40B4-BE49-F238E27FC236}">
                <a16:creationId xmlns:a16="http://schemas.microsoft.com/office/drawing/2014/main" id="{B513B38F-1E4A-0AC2-76E1-C7770B37A3F9}"/>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marL="0" indent="0"/>
            <a:r>
              <a:rPr lang="en-US" altLang="zh-TW" sz="2500">
                <a:solidFill>
                  <a:schemeClr val="tx1"/>
                </a:solidFill>
                <a:latin typeface="Space Grotesk Medium" panose="020B0604020202020204" charset="0"/>
                <a:cs typeface="Space Grotesk Medium" panose="020B0604020202020204" charset="0"/>
              </a:rPr>
              <a:t>Inputs Required </a:t>
            </a:r>
            <a:endParaRPr lang="zh-TW" altLang="zh-TW" sz="2500">
              <a:solidFill>
                <a:schemeClr val="tx1"/>
              </a:solidFill>
              <a:latin typeface="Space Grotesk Medium" panose="020B0604020202020204" charset="0"/>
              <a:cs typeface="Space Grotesk Medium" panose="020B0604020202020204" charset="0"/>
            </a:endParaRPr>
          </a:p>
        </p:txBody>
      </p:sp>
      <p:sp>
        <p:nvSpPr>
          <p:cNvPr id="25" name="Rectangle 24">
            <a:extLst>
              <a:ext uri="{FF2B5EF4-FFF2-40B4-BE49-F238E27FC236}">
                <a16:creationId xmlns:a16="http://schemas.microsoft.com/office/drawing/2014/main" id="{006DE344-BB3B-FCF7-A955-F9157BFFD7EC}"/>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Space Grotesk Medium" panose="020B0604020202020204" charset="0"/>
              <a:cs typeface="Space Grotesk Medium" panose="020B0604020202020204" charset="0"/>
            </a:endParaRPr>
          </a:p>
        </p:txBody>
      </p:sp>
      <p:grpSp>
        <p:nvGrpSpPr>
          <p:cNvPr id="110" name="Group 109">
            <a:extLst>
              <a:ext uri="{FF2B5EF4-FFF2-40B4-BE49-F238E27FC236}">
                <a16:creationId xmlns:a16="http://schemas.microsoft.com/office/drawing/2014/main" id="{AB0E1AA4-E56F-38DE-D8DD-3DACB3DF240A}"/>
              </a:ext>
            </a:extLst>
          </p:cNvPr>
          <p:cNvGrpSpPr/>
          <p:nvPr/>
        </p:nvGrpSpPr>
        <p:grpSpPr>
          <a:xfrm>
            <a:off x="4656025" y="3029884"/>
            <a:ext cx="2945843" cy="1693024"/>
            <a:chOff x="4656025" y="3029884"/>
            <a:chExt cx="2945843" cy="1693024"/>
          </a:xfrm>
        </p:grpSpPr>
        <p:grpSp>
          <p:nvGrpSpPr>
            <p:cNvPr id="77" name="Group 76">
              <a:extLst>
                <a:ext uri="{FF2B5EF4-FFF2-40B4-BE49-F238E27FC236}">
                  <a16:creationId xmlns:a16="http://schemas.microsoft.com/office/drawing/2014/main" id="{B43EE788-9C81-AFE8-192E-54C912057220}"/>
                </a:ext>
              </a:extLst>
            </p:cNvPr>
            <p:cNvGrpSpPr/>
            <p:nvPr/>
          </p:nvGrpSpPr>
          <p:grpSpPr>
            <a:xfrm>
              <a:off x="4656025" y="3029884"/>
              <a:ext cx="2945843" cy="1693024"/>
              <a:chOff x="810321" y="1791629"/>
              <a:chExt cx="2170771" cy="1211301"/>
            </a:xfrm>
          </p:grpSpPr>
          <p:sp>
            <p:nvSpPr>
              <p:cNvPr id="79" name="Rectangle: Rounded Corners 78">
                <a:extLst>
                  <a:ext uri="{FF2B5EF4-FFF2-40B4-BE49-F238E27FC236}">
                    <a16:creationId xmlns:a16="http://schemas.microsoft.com/office/drawing/2014/main" id="{E56CB0A6-CAE1-9CEF-06D0-4C75DA4FBB48}"/>
                  </a:ext>
                </a:extLst>
              </p:cNvPr>
              <p:cNvSpPr/>
              <p:nvPr/>
            </p:nvSpPr>
            <p:spPr>
              <a:xfrm>
                <a:off x="810321"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r>
                  <a:rPr lang="en-US" sz="1100">
                    <a:latin typeface="Space Grotesk Medium" panose="020B0604020202020204" charset="0"/>
                    <a:cs typeface="Space Grotesk Medium" panose="020B0604020202020204" charset="0"/>
                  </a:rPr>
                  <a:t>NASA FIRMS thermal </a:t>
                </a:r>
              </a:p>
              <a:p>
                <a:pPr algn="ctr"/>
                <a:r>
                  <a:rPr lang="en-US" sz="1100">
                    <a:latin typeface="Space Grotesk Medium" panose="020B0604020202020204" charset="0"/>
                    <a:cs typeface="Space Grotesk Medium" panose="020B0604020202020204" charset="0"/>
                  </a:rPr>
                  <a:t>hotspots, drone </a:t>
                </a:r>
              </a:p>
              <a:p>
                <a:pPr algn="ctr"/>
                <a:r>
                  <a:rPr lang="en-US" sz="1100">
                    <a:latin typeface="Space Grotesk Medium" panose="020B0604020202020204" charset="0"/>
                    <a:cs typeface="Space Grotesk Medium" panose="020B0604020202020204" charset="0"/>
                  </a:rPr>
                  <a:t>imagery,</a:t>
                </a:r>
              </a:p>
              <a:p>
                <a:pPr algn="ctr"/>
                <a:r>
                  <a:rPr lang="en-US" sz="1100">
                    <a:latin typeface="Space Grotesk Medium" panose="020B0604020202020204" charset="0"/>
                    <a:cs typeface="Space Grotesk Medium" panose="020B0604020202020204" charset="0"/>
                  </a:rPr>
                  <a:t> automated smoke </a:t>
                </a:r>
              </a:p>
              <a:p>
                <a:pPr algn="ctr"/>
                <a:r>
                  <a:rPr lang="en-US" sz="1100">
                    <a:latin typeface="Space Grotesk Medium" panose="020B0604020202020204" charset="0"/>
                    <a:cs typeface="Space Grotesk Medium" panose="020B0604020202020204" charset="0"/>
                  </a:rPr>
                  <a:t>cameras,</a:t>
                </a:r>
              </a:p>
              <a:p>
                <a:pPr algn="ctr"/>
                <a:r>
                  <a:rPr lang="en-US" sz="1100">
                    <a:latin typeface="Space Grotesk Medium" panose="020B0604020202020204" charset="0"/>
                    <a:cs typeface="Space Grotesk Medium" panose="020B0604020202020204" charset="0"/>
                  </a:rPr>
                  <a:t> mobile alert data</a:t>
                </a:r>
              </a:p>
            </p:txBody>
          </p:sp>
          <p:sp>
            <p:nvSpPr>
              <p:cNvPr id="80" name="Rectangle: Rounded Corners 79">
                <a:extLst>
                  <a:ext uri="{FF2B5EF4-FFF2-40B4-BE49-F238E27FC236}">
                    <a16:creationId xmlns:a16="http://schemas.microsoft.com/office/drawing/2014/main" id="{4767F36C-BCB6-1CE6-76C1-C0F03902C38D}"/>
                  </a:ext>
                </a:extLst>
              </p:cNvPr>
              <p:cNvSpPr/>
              <p:nvPr/>
            </p:nvSpPr>
            <p:spPr>
              <a:xfrm>
                <a:off x="810321" y="1791629"/>
                <a:ext cx="2170771" cy="423746"/>
              </a:xfrm>
              <a:prstGeom prst="roundRect">
                <a:avLst/>
              </a:prstGeom>
              <a:solidFill>
                <a:srgbClr val="FBDADA"/>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a:latin typeface="Space Grotesk Medium"/>
                    <a:cs typeface="Space Grotesk Medium"/>
                  </a:rPr>
                  <a:t>              </a:t>
                </a:r>
                <a:r>
                  <a:rPr lang="en-IN" sz="1200" b="1">
                    <a:latin typeface="Space Grotesk Medium"/>
                    <a:cs typeface="Space Grotesk Medium"/>
                  </a:rPr>
                  <a:t>Technology &amp; Remote Sensing</a:t>
                </a:r>
              </a:p>
            </p:txBody>
          </p:sp>
        </p:grpSp>
        <p:pic>
          <p:nvPicPr>
            <p:cNvPr id="92" name="Graphic 91" descr="Satellite with solid fill">
              <a:extLst>
                <a:ext uri="{FF2B5EF4-FFF2-40B4-BE49-F238E27FC236}">
                  <a16:creationId xmlns:a16="http://schemas.microsoft.com/office/drawing/2014/main" id="{429C3158-AC07-E0C2-0FF3-8E93F4A4B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7871" y="3094855"/>
              <a:ext cx="457200" cy="457200"/>
            </a:xfrm>
            <a:prstGeom prst="rect">
              <a:avLst/>
            </a:prstGeom>
          </p:spPr>
        </p:pic>
        <p:pic>
          <p:nvPicPr>
            <p:cNvPr id="94" name="Picture 93">
              <a:extLst>
                <a:ext uri="{FF2B5EF4-FFF2-40B4-BE49-F238E27FC236}">
                  <a16:creationId xmlns:a16="http://schemas.microsoft.com/office/drawing/2014/main" id="{355262B2-B7D7-CC47-9843-3BF50A80CE74}"/>
                </a:ext>
              </a:extLst>
            </p:cNvPr>
            <p:cNvPicPr>
              <a:picLocks noChangeAspect="1"/>
            </p:cNvPicPr>
            <p:nvPr/>
          </p:nvPicPr>
          <p:blipFill>
            <a:blip r:embed="rId5"/>
            <a:stretch>
              <a:fillRect/>
            </a:stretch>
          </p:blipFill>
          <p:spPr>
            <a:xfrm>
              <a:off x="4680264" y="4058300"/>
              <a:ext cx="781159" cy="428685"/>
            </a:xfrm>
            <a:prstGeom prst="rect">
              <a:avLst/>
            </a:prstGeom>
          </p:spPr>
        </p:pic>
      </p:grpSp>
      <p:grpSp>
        <p:nvGrpSpPr>
          <p:cNvPr id="105" name="Group 104">
            <a:extLst>
              <a:ext uri="{FF2B5EF4-FFF2-40B4-BE49-F238E27FC236}">
                <a16:creationId xmlns:a16="http://schemas.microsoft.com/office/drawing/2014/main" id="{7612CFE1-3C29-B003-99FD-C02DB5E874DE}"/>
              </a:ext>
            </a:extLst>
          </p:cNvPr>
          <p:cNvGrpSpPr/>
          <p:nvPr/>
        </p:nvGrpSpPr>
        <p:grpSpPr>
          <a:xfrm>
            <a:off x="77616" y="1191964"/>
            <a:ext cx="2945843" cy="1703002"/>
            <a:chOff x="77616" y="1191964"/>
            <a:chExt cx="2945843" cy="1703002"/>
          </a:xfrm>
        </p:grpSpPr>
        <p:grpSp>
          <p:nvGrpSpPr>
            <p:cNvPr id="45" name="Group 44">
              <a:extLst>
                <a:ext uri="{FF2B5EF4-FFF2-40B4-BE49-F238E27FC236}">
                  <a16:creationId xmlns:a16="http://schemas.microsoft.com/office/drawing/2014/main" id="{72685962-873E-589F-B0B3-95E80C9C0705}"/>
                </a:ext>
              </a:extLst>
            </p:cNvPr>
            <p:cNvGrpSpPr/>
            <p:nvPr/>
          </p:nvGrpSpPr>
          <p:grpSpPr>
            <a:xfrm>
              <a:off x="77616" y="1191964"/>
              <a:ext cx="2945843" cy="1703002"/>
              <a:chOff x="416311" y="1225130"/>
              <a:chExt cx="2735767" cy="1525504"/>
            </a:xfrm>
          </p:grpSpPr>
          <p:grpSp>
            <p:nvGrpSpPr>
              <p:cNvPr id="12" name="Group 11">
                <a:extLst>
                  <a:ext uri="{FF2B5EF4-FFF2-40B4-BE49-F238E27FC236}">
                    <a16:creationId xmlns:a16="http://schemas.microsoft.com/office/drawing/2014/main" id="{07EEEC2B-C0CD-8E85-CB37-06AFCBE08228}"/>
                  </a:ext>
                </a:extLst>
              </p:cNvPr>
              <p:cNvGrpSpPr/>
              <p:nvPr/>
            </p:nvGrpSpPr>
            <p:grpSpPr>
              <a:xfrm>
                <a:off x="416311" y="1234068"/>
                <a:ext cx="2735767" cy="1516566"/>
                <a:chOff x="810321" y="1791629"/>
                <a:chExt cx="2170771" cy="1211301"/>
              </a:xfrm>
            </p:grpSpPr>
            <p:sp>
              <p:nvSpPr>
                <p:cNvPr id="11" name="Rectangle: Rounded Corners 10">
                  <a:extLst>
                    <a:ext uri="{FF2B5EF4-FFF2-40B4-BE49-F238E27FC236}">
                      <a16:creationId xmlns:a16="http://schemas.microsoft.com/office/drawing/2014/main" id="{9AA89E93-EE1F-4F4B-DE83-E61175977F9B}"/>
                    </a:ext>
                  </a:extLst>
                </p:cNvPr>
                <p:cNvSpPr/>
                <p:nvPr/>
              </p:nvSpPr>
              <p:spPr>
                <a:xfrm>
                  <a:off x="810321"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marL="171450" indent="-171450" algn="ctr">
                    <a:buFont typeface="Arial" panose="020B0604020202020204" pitchFamily="34" charset="0"/>
                    <a:buChar char="•"/>
                  </a:pPr>
                  <a:r>
                    <a:rPr lang="en-US" sz="1100">
                      <a:latin typeface="Space Grotesk Medium" panose="020B0604020202020204" charset="0"/>
                      <a:cs typeface="Space Grotesk Medium" panose="020B0604020202020204" charset="0"/>
                    </a:rPr>
                    <a:t>Temperature, humidity, </a:t>
                  </a:r>
                </a:p>
                <a:p>
                  <a:pPr marL="171450" indent="-171450" algn="ctr">
                    <a:buFont typeface="Arial" panose="020B0604020202020204" pitchFamily="34" charset="0"/>
                    <a:buChar char="•"/>
                  </a:pPr>
                  <a:r>
                    <a:rPr lang="en-US" sz="1100">
                      <a:latin typeface="Space Grotesk Medium" panose="020B0604020202020204" charset="0"/>
                      <a:cs typeface="Space Grotesk Medium" panose="020B0604020202020204" charset="0"/>
                    </a:rPr>
                    <a:t>wind speed/direction, </a:t>
                  </a:r>
                </a:p>
                <a:p>
                  <a:pPr algn="ctr"/>
                  <a:r>
                    <a:rPr lang="en-US" sz="1100">
                      <a:latin typeface="Space Grotesk Medium" panose="020B0604020202020204" charset="0"/>
                      <a:cs typeface="Space Grotesk Medium" panose="020B0604020202020204" charset="0"/>
                    </a:rPr>
                    <a:t>lightning, </a:t>
                  </a:r>
                </a:p>
                <a:p>
                  <a:pPr algn="ctr"/>
                  <a:r>
                    <a:rPr lang="en-US" sz="1100">
                      <a:latin typeface="Space Grotesk Medium" panose="020B0604020202020204" charset="0"/>
                      <a:cs typeface="Space Grotesk Medium" panose="020B0604020202020204" charset="0"/>
                    </a:rPr>
                    <a:t>drought indices (FWI).</a:t>
                  </a:r>
                </a:p>
              </p:txBody>
            </p:sp>
            <p:sp>
              <p:nvSpPr>
                <p:cNvPr id="10" name="Rectangle: Rounded Corners 9">
                  <a:extLst>
                    <a:ext uri="{FF2B5EF4-FFF2-40B4-BE49-F238E27FC236}">
                      <a16:creationId xmlns:a16="http://schemas.microsoft.com/office/drawing/2014/main" id="{D75EAD8E-E6BC-80FA-E207-44CD654E9925}"/>
                    </a:ext>
                  </a:extLst>
                </p:cNvPr>
                <p:cNvSpPr/>
                <p:nvPr/>
              </p:nvSpPr>
              <p:spPr>
                <a:xfrm>
                  <a:off x="810321" y="1791629"/>
                  <a:ext cx="2170771" cy="423746"/>
                </a:xfrm>
                <a:prstGeom prst="roundRect">
                  <a:avLst/>
                </a:prstGeom>
                <a:solidFill>
                  <a:srgbClr val="D1E9F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IN" sz="1200">
                      <a:latin typeface="Space Grotesk Medium"/>
                      <a:cs typeface="Space Grotesk Medium"/>
                    </a:rPr>
                    <a:t>                    </a:t>
                  </a:r>
                  <a:r>
                    <a:rPr lang="en-IN" sz="1200" b="1">
                      <a:latin typeface="Space Grotesk Medium"/>
                      <a:cs typeface="Space Grotesk Medium"/>
                    </a:rPr>
                    <a:t>Weather &amp; Climate</a:t>
                  </a:r>
                </a:p>
              </p:txBody>
            </p:sp>
          </p:grpSp>
          <p:pic>
            <p:nvPicPr>
              <p:cNvPr id="42" name="Graphic 41" descr="Lightning with solid fill">
                <a:extLst>
                  <a:ext uri="{FF2B5EF4-FFF2-40B4-BE49-F238E27FC236}">
                    <a16:creationId xmlns:a16="http://schemas.microsoft.com/office/drawing/2014/main" id="{F67FC42B-B830-BF92-03DC-95F397B22D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939" y="1225130"/>
                <a:ext cx="598947" cy="598947"/>
              </a:xfrm>
              <a:prstGeom prst="rect">
                <a:avLst/>
              </a:prstGeom>
            </p:spPr>
          </p:pic>
          <p:pic>
            <p:nvPicPr>
              <p:cNvPr id="44" name="Picture 43">
                <a:extLst>
                  <a:ext uri="{FF2B5EF4-FFF2-40B4-BE49-F238E27FC236}">
                    <a16:creationId xmlns:a16="http://schemas.microsoft.com/office/drawing/2014/main" id="{57A78E20-B6D2-C0F6-510A-75077430768B}"/>
                  </a:ext>
                </a:extLst>
              </p:cNvPr>
              <p:cNvPicPr>
                <a:picLocks noChangeAspect="1"/>
              </p:cNvPicPr>
              <p:nvPr/>
            </p:nvPicPr>
            <p:blipFill>
              <a:blip r:embed="rId8"/>
              <a:stretch>
                <a:fillRect/>
              </a:stretch>
            </p:blipFill>
            <p:spPr>
              <a:xfrm>
                <a:off x="480244" y="1879065"/>
                <a:ext cx="598947" cy="623395"/>
              </a:xfrm>
              <a:prstGeom prst="rect">
                <a:avLst/>
              </a:prstGeom>
            </p:spPr>
          </p:pic>
        </p:grpSp>
        <p:pic>
          <p:nvPicPr>
            <p:cNvPr id="98" name="Picture 97">
              <a:extLst>
                <a:ext uri="{FF2B5EF4-FFF2-40B4-BE49-F238E27FC236}">
                  <a16:creationId xmlns:a16="http://schemas.microsoft.com/office/drawing/2014/main" id="{38A0AB3A-D0FA-2315-FE2C-AE53E38AE60A}"/>
                </a:ext>
              </a:extLst>
            </p:cNvPr>
            <p:cNvPicPr>
              <a:picLocks noChangeAspect="1"/>
            </p:cNvPicPr>
            <p:nvPr/>
          </p:nvPicPr>
          <p:blipFill>
            <a:blip r:embed="rId9"/>
            <a:stretch>
              <a:fillRect/>
            </a:stretch>
          </p:blipFill>
          <p:spPr>
            <a:xfrm>
              <a:off x="2373877" y="2205985"/>
              <a:ext cx="549983" cy="524599"/>
            </a:xfrm>
            <a:prstGeom prst="rect">
              <a:avLst/>
            </a:prstGeom>
          </p:spPr>
        </p:pic>
      </p:grpSp>
      <p:grpSp>
        <p:nvGrpSpPr>
          <p:cNvPr id="106" name="Group 105">
            <a:extLst>
              <a:ext uri="{FF2B5EF4-FFF2-40B4-BE49-F238E27FC236}">
                <a16:creationId xmlns:a16="http://schemas.microsoft.com/office/drawing/2014/main" id="{4ACF933B-40B1-E132-B0C1-CBFC3B0588A9}"/>
              </a:ext>
            </a:extLst>
          </p:cNvPr>
          <p:cNvGrpSpPr/>
          <p:nvPr/>
        </p:nvGrpSpPr>
        <p:grpSpPr>
          <a:xfrm>
            <a:off x="3102928" y="1224784"/>
            <a:ext cx="2945844" cy="1693024"/>
            <a:chOff x="3102928" y="1224784"/>
            <a:chExt cx="2945844" cy="1693024"/>
          </a:xfrm>
        </p:grpSpPr>
        <p:grpSp>
          <p:nvGrpSpPr>
            <p:cNvPr id="59" name="Group 58">
              <a:extLst>
                <a:ext uri="{FF2B5EF4-FFF2-40B4-BE49-F238E27FC236}">
                  <a16:creationId xmlns:a16="http://schemas.microsoft.com/office/drawing/2014/main" id="{9F313F9C-02A6-7470-5F24-22A0A6AED6F8}"/>
                </a:ext>
              </a:extLst>
            </p:cNvPr>
            <p:cNvGrpSpPr/>
            <p:nvPr/>
          </p:nvGrpSpPr>
          <p:grpSpPr>
            <a:xfrm>
              <a:off x="3102928" y="1224784"/>
              <a:ext cx="2945844" cy="1693024"/>
              <a:chOff x="3514429" y="1213727"/>
              <a:chExt cx="3111637" cy="1846348"/>
            </a:xfrm>
          </p:grpSpPr>
          <p:grpSp>
            <p:nvGrpSpPr>
              <p:cNvPr id="56" name="Group 55">
                <a:extLst>
                  <a:ext uri="{FF2B5EF4-FFF2-40B4-BE49-F238E27FC236}">
                    <a16:creationId xmlns:a16="http://schemas.microsoft.com/office/drawing/2014/main" id="{1AA8A8E4-232B-324E-BAF2-6E5DFD922F5B}"/>
                  </a:ext>
                </a:extLst>
              </p:cNvPr>
              <p:cNvGrpSpPr/>
              <p:nvPr/>
            </p:nvGrpSpPr>
            <p:grpSpPr>
              <a:xfrm>
                <a:off x="3514429" y="1213727"/>
                <a:ext cx="3111637" cy="1846348"/>
                <a:chOff x="3514429" y="1213727"/>
                <a:chExt cx="3111637" cy="1846348"/>
              </a:xfrm>
            </p:grpSpPr>
            <p:grpSp>
              <p:nvGrpSpPr>
                <p:cNvPr id="49" name="Group 48">
                  <a:extLst>
                    <a:ext uri="{FF2B5EF4-FFF2-40B4-BE49-F238E27FC236}">
                      <a16:creationId xmlns:a16="http://schemas.microsoft.com/office/drawing/2014/main" id="{4232DE06-21CB-F4E1-AF7F-65B2AF679761}"/>
                    </a:ext>
                  </a:extLst>
                </p:cNvPr>
                <p:cNvGrpSpPr/>
                <p:nvPr/>
              </p:nvGrpSpPr>
              <p:grpSpPr>
                <a:xfrm>
                  <a:off x="3514429" y="1213727"/>
                  <a:ext cx="3111637" cy="1846348"/>
                  <a:chOff x="810320" y="1791629"/>
                  <a:chExt cx="2170772" cy="1211301"/>
                </a:xfrm>
              </p:grpSpPr>
              <p:sp>
                <p:nvSpPr>
                  <p:cNvPr id="52" name="Rectangle: Rounded Corners 51">
                    <a:extLst>
                      <a:ext uri="{FF2B5EF4-FFF2-40B4-BE49-F238E27FC236}">
                        <a16:creationId xmlns:a16="http://schemas.microsoft.com/office/drawing/2014/main" id="{F8B4AEA0-2426-DC9A-6639-97218355FED2}"/>
                      </a:ext>
                    </a:extLst>
                  </p:cNvPr>
                  <p:cNvSpPr/>
                  <p:nvPr/>
                </p:nvSpPr>
                <p:spPr>
                  <a:xfrm>
                    <a:off x="810320"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marL="171450" indent="-171450" algn="ctr">
                      <a:buFont typeface="Arial" panose="020B0604020202020204" pitchFamily="34" charset="0"/>
                      <a:buChar char="•"/>
                    </a:pPr>
                    <a:endParaRPr lang="en-US" sz="1100">
                      <a:latin typeface="Space Grotesk Medium" panose="020B0604020202020204" charset="0"/>
                      <a:cs typeface="Space Grotesk Medium" panose="020B0604020202020204" charset="0"/>
                    </a:endParaRPr>
                  </a:p>
                  <a:p>
                    <a:pPr marL="171450" indent="-171450" algn="ctr">
                      <a:buFont typeface="Arial" panose="020B0604020202020204" pitchFamily="34" charset="0"/>
                      <a:buChar char="•"/>
                    </a:pPr>
                    <a:r>
                      <a:rPr lang="en-US" sz="1100">
                        <a:latin typeface="Space Grotesk Medium" panose="020B0604020202020204" charset="0"/>
                        <a:cs typeface="Space Grotesk Medium" panose="020B0604020202020204" charset="0"/>
                      </a:rPr>
                      <a:t>Vegetation type, fuel </a:t>
                    </a:r>
                  </a:p>
                  <a:p>
                    <a:pPr algn="ctr"/>
                    <a:r>
                      <a:rPr lang="en-US" sz="1100">
                        <a:latin typeface="Space Grotesk Medium" panose="020B0604020202020204" charset="0"/>
                        <a:cs typeface="Space Grotesk Medium" panose="020B0604020202020204" charset="0"/>
                      </a:rPr>
                      <a:t>load, soil moisture, </a:t>
                    </a:r>
                  </a:p>
                  <a:p>
                    <a:pPr algn="ctr"/>
                    <a:r>
                      <a:rPr lang="en-US" sz="1100">
                        <a:latin typeface="Space Grotesk Medium" panose="020B0604020202020204" charset="0"/>
                        <a:cs typeface="Space Grotesk Medium" panose="020B0604020202020204" charset="0"/>
                      </a:rPr>
                      <a:t>slope/elevation,</a:t>
                    </a:r>
                  </a:p>
                  <a:p>
                    <a:pPr algn="ctr"/>
                    <a:r>
                      <a:rPr lang="en-US" sz="1100">
                        <a:latin typeface="Space Grotesk Medium" panose="020B0604020202020204" charset="0"/>
                        <a:cs typeface="Space Grotesk Medium" panose="020B0604020202020204" charset="0"/>
                      </a:rPr>
                      <a:t>historical burn </a:t>
                    </a:r>
                  </a:p>
                  <a:p>
                    <a:pPr algn="ctr"/>
                    <a:r>
                      <a:rPr lang="en-US" sz="1100">
                        <a:latin typeface="Space Grotesk Medium" panose="020B0604020202020204" charset="0"/>
                        <a:cs typeface="Space Grotesk Medium" panose="020B0604020202020204" charset="0"/>
                      </a:rPr>
                      <a:t>scars</a:t>
                    </a:r>
                  </a:p>
                </p:txBody>
              </p:sp>
              <p:sp>
                <p:nvSpPr>
                  <p:cNvPr id="53" name="Rectangle: Rounded Corners 52">
                    <a:extLst>
                      <a:ext uri="{FF2B5EF4-FFF2-40B4-BE49-F238E27FC236}">
                        <a16:creationId xmlns:a16="http://schemas.microsoft.com/office/drawing/2014/main" id="{0D69F3B3-149C-A8F8-9729-08A4B7363707}"/>
                      </a:ext>
                    </a:extLst>
                  </p:cNvPr>
                  <p:cNvSpPr/>
                  <p:nvPr/>
                </p:nvSpPr>
                <p:spPr>
                  <a:xfrm>
                    <a:off x="810321" y="1791629"/>
                    <a:ext cx="2170771" cy="423746"/>
                  </a:xfrm>
                  <a:prstGeom prst="roundRect">
                    <a:avLst/>
                  </a:prstGeom>
                  <a:solidFill>
                    <a:srgbClr val="D8EDD8"/>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a:latin typeface="Space Grotesk Medium"/>
                        <a:cs typeface="Space Grotesk Medium"/>
                      </a:rPr>
                      <a:t>               </a:t>
                    </a:r>
                    <a:r>
                      <a:rPr lang="en-IN" sz="1200" b="1">
                        <a:latin typeface="Space Grotesk Medium"/>
                        <a:cs typeface="Space Grotesk Medium"/>
                      </a:rPr>
                      <a:t>Environmental &amp; Topographic</a:t>
                    </a:r>
                  </a:p>
                </p:txBody>
              </p:sp>
            </p:grpSp>
            <p:pic>
              <p:nvPicPr>
                <p:cNvPr id="55" name="Graphic 54" descr="Highway scene with solid fill">
                  <a:extLst>
                    <a:ext uri="{FF2B5EF4-FFF2-40B4-BE49-F238E27FC236}">
                      <a16:creationId xmlns:a16="http://schemas.microsoft.com/office/drawing/2014/main" id="{83BC4812-1CB7-B8EC-63D8-BCBD694FD0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7073" y="1267509"/>
                  <a:ext cx="498088" cy="498088"/>
                </a:xfrm>
                <a:prstGeom prst="rect">
                  <a:avLst/>
                </a:prstGeom>
              </p:spPr>
            </p:pic>
          </p:grpSp>
          <p:pic>
            <p:nvPicPr>
              <p:cNvPr id="58" name="Picture 57">
                <a:extLst>
                  <a:ext uri="{FF2B5EF4-FFF2-40B4-BE49-F238E27FC236}">
                    <a16:creationId xmlns:a16="http://schemas.microsoft.com/office/drawing/2014/main" id="{8B917119-7A4D-9658-1EEC-7813E5258B03}"/>
                  </a:ext>
                </a:extLst>
              </p:cNvPr>
              <p:cNvPicPr>
                <a:picLocks noChangeAspect="1"/>
              </p:cNvPicPr>
              <p:nvPr/>
            </p:nvPicPr>
            <p:blipFill>
              <a:blip r:embed="rId12"/>
              <a:stretch>
                <a:fillRect/>
              </a:stretch>
            </p:blipFill>
            <p:spPr>
              <a:xfrm>
                <a:off x="3638549" y="2014371"/>
                <a:ext cx="769880" cy="670080"/>
              </a:xfrm>
              <a:prstGeom prst="rect">
                <a:avLst/>
              </a:prstGeom>
            </p:spPr>
          </p:pic>
        </p:grpSp>
        <p:pic>
          <p:nvPicPr>
            <p:cNvPr id="100" name="Picture 99">
              <a:extLst>
                <a:ext uri="{FF2B5EF4-FFF2-40B4-BE49-F238E27FC236}">
                  <a16:creationId xmlns:a16="http://schemas.microsoft.com/office/drawing/2014/main" id="{E4E9CEE1-F8AC-0E50-94F0-CD4787A9C906}"/>
                </a:ext>
              </a:extLst>
            </p:cNvPr>
            <p:cNvPicPr>
              <a:picLocks noChangeAspect="1"/>
            </p:cNvPicPr>
            <p:nvPr/>
          </p:nvPicPr>
          <p:blipFill>
            <a:blip r:embed="rId13"/>
            <a:stretch>
              <a:fillRect/>
            </a:stretch>
          </p:blipFill>
          <p:spPr>
            <a:xfrm>
              <a:off x="5284908" y="2139515"/>
              <a:ext cx="636940" cy="679977"/>
            </a:xfrm>
            <a:prstGeom prst="rect">
              <a:avLst/>
            </a:prstGeom>
          </p:spPr>
        </p:pic>
      </p:grpSp>
      <p:grpSp>
        <p:nvGrpSpPr>
          <p:cNvPr id="107" name="Group 106">
            <a:extLst>
              <a:ext uri="{FF2B5EF4-FFF2-40B4-BE49-F238E27FC236}">
                <a16:creationId xmlns:a16="http://schemas.microsoft.com/office/drawing/2014/main" id="{453DDFF2-4C76-F63A-C7F2-17F018D57DFC}"/>
              </a:ext>
            </a:extLst>
          </p:cNvPr>
          <p:cNvGrpSpPr/>
          <p:nvPr/>
        </p:nvGrpSpPr>
        <p:grpSpPr>
          <a:xfrm>
            <a:off x="6128947" y="1219893"/>
            <a:ext cx="2945843" cy="1693024"/>
            <a:chOff x="6128947" y="1219893"/>
            <a:chExt cx="2945843" cy="1693024"/>
          </a:xfrm>
        </p:grpSpPr>
        <p:grpSp>
          <p:nvGrpSpPr>
            <p:cNvPr id="85" name="Group 84">
              <a:extLst>
                <a:ext uri="{FF2B5EF4-FFF2-40B4-BE49-F238E27FC236}">
                  <a16:creationId xmlns:a16="http://schemas.microsoft.com/office/drawing/2014/main" id="{269A9C3E-C518-629F-BA3C-A226A07B893F}"/>
                </a:ext>
              </a:extLst>
            </p:cNvPr>
            <p:cNvGrpSpPr/>
            <p:nvPr/>
          </p:nvGrpSpPr>
          <p:grpSpPr>
            <a:xfrm>
              <a:off x="6128947" y="1219893"/>
              <a:ext cx="2945843" cy="1693024"/>
              <a:chOff x="6128947" y="1219893"/>
              <a:chExt cx="2945843" cy="1693024"/>
            </a:xfrm>
          </p:grpSpPr>
          <p:grpSp>
            <p:nvGrpSpPr>
              <p:cNvPr id="63" name="Group 62">
                <a:extLst>
                  <a:ext uri="{FF2B5EF4-FFF2-40B4-BE49-F238E27FC236}">
                    <a16:creationId xmlns:a16="http://schemas.microsoft.com/office/drawing/2014/main" id="{774F81F8-B6A0-61FB-1807-A490978A0194}"/>
                  </a:ext>
                </a:extLst>
              </p:cNvPr>
              <p:cNvGrpSpPr/>
              <p:nvPr/>
            </p:nvGrpSpPr>
            <p:grpSpPr>
              <a:xfrm>
                <a:off x="6128947" y="1219893"/>
                <a:ext cx="2945843" cy="1693024"/>
                <a:chOff x="810321" y="1791629"/>
                <a:chExt cx="2170771" cy="1211301"/>
              </a:xfrm>
            </p:grpSpPr>
            <p:sp>
              <p:nvSpPr>
                <p:cNvPr id="65" name="Rectangle: Rounded Corners 64">
                  <a:extLst>
                    <a:ext uri="{FF2B5EF4-FFF2-40B4-BE49-F238E27FC236}">
                      <a16:creationId xmlns:a16="http://schemas.microsoft.com/office/drawing/2014/main" id="{7E990AE5-0109-53E8-6DA1-0209820063FC}"/>
                    </a:ext>
                  </a:extLst>
                </p:cNvPr>
                <p:cNvSpPr/>
                <p:nvPr/>
              </p:nvSpPr>
              <p:spPr>
                <a:xfrm>
                  <a:off x="810321"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marL="171450" indent="-171450" algn="ctr">
                    <a:buFont typeface="Arial" panose="020B0604020202020204" pitchFamily="34" charset="0"/>
                    <a:buChar char="•"/>
                  </a:pPr>
                  <a:endParaRPr lang="en-US" sz="1100">
                    <a:latin typeface="Space Grotesk Medium" panose="020B0604020202020204" charset="0"/>
                    <a:cs typeface="Space Grotesk Medium" panose="020B0604020202020204" charset="0"/>
                  </a:endParaRPr>
                </a:p>
                <a:p>
                  <a:pPr marL="171450" indent="-171450" algn="ctr">
                    <a:buFont typeface="Arial" panose="020B0604020202020204" pitchFamily="34" charset="0"/>
                    <a:buChar char="•"/>
                  </a:pPr>
                  <a:r>
                    <a:rPr lang="en-US" sz="1100">
                      <a:latin typeface="Space Grotesk Medium" panose="020B0604020202020204" charset="0"/>
                      <a:cs typeface="Space Grotesk Medium" panose="020B0604020202020204" charset="0"/>
                    </a:rPr>
                    <a:t>Past ignitions, time </a:t>
                  </a:r>
                </a:p>
                <a:p>
                  <a:pPr algn="ctr"/>
                  <a:r>
                    <a:rPr lang="en-US" sz="1100">
                      <a:latin typeface="Space Grotesk Medium" panose="020B0604020202020204" charset="0"/>
                      <a:cs typeface="Space Grotesk Medium" panose="020B0604020202020204" charset="0"/>
                    </a:rPr>
                    <a:t>to detection, </a:t>
                  </a:r>
                </a:p>
                <a:p>
                  <a:pPr algn="ctr"/>
                  <a:r>
                    <a:rPr lang="en-US" sz="1100">
                      <a:latin typeface="Space Grotesk Medium" panose="020B0604020202020204" charset="0"/>
                      <a:cs typeface="Space Grotesk Medium" panose="020B0604020202020204" charset="0"/>
                    </a:rPr>
                    <a:t>containment time, </a:t>
                  </a:r>
                </a:p>
                <a:p>
                  <a:pPr algn="ctr"/>
                  <a:r>
                    <a:rPr lang="en-US" sz="1100">
                      <a:latin typeface="Space Grotesk Medium" panose="020B0604020202020204" charset="0"/>
                      <a:cs typeface="Space Grotesk Medium" panose="020B0604020202020204" charset="0"/>
                    </a:rPr>
                    <a:t>total area </a:t>
                  </a:r>
                </a:p>
                <a:p>
                  <a:pPr algn="ctr"/>
                  <a:r>
                    <a:rPr lang="en-US" sz="1100">
                      <a:latin typeface="Space Grotesk Medium" panose="020B0604020202020204" charset="0"/>
                      <a:cs typeface="Space Grotesk Medium" panose="020B0604020202020204" charset="0"/>
                    </a:rPr>
                    <a:t>burned</a:t>
                  </a:r>
                </a:p>
              </p:txBody>
            </p:sp>
            <p:sp>
              <p:nvSpPr>
                <p:cNvPr id="66" name="Rectangle: Rounded Corners 65">
                  <a:extLst>
                    <a:ext uri="{FF2B5EF4-FFF2-40B4-BE49-F238E27FC236}">
                      <a16:creationId xmlns:a16="http://schemas.microsoft.com/office/drawing/2014/main" id="{717D3725-CE3C-096C-7CC7-BDC3C2627EE2}"/>
                    </a:ext>
                  </a:extLst>
                </p:cNvPr>
                <p:cNvSpPr/>
                <p:nvPr/>
              </p:nvSpPr>
              <p:spPr>
                <a:xfrm>
                  <a:off x="810321" y="1791629"/>
                  <a:ext cx="2170771" cy="423746"/>
                </a:xfrm>
                <a:prstGeom prst="roundRect">
                  <a:avLst/>
                </a:prstGeom>
                <a:solidFill>
                  <a:srgbClr val="E6E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IN" sz="1200">
                      <a:latin typeface="Space Grotesk Medium"/>
                      <a:cs typeface="Space Grotesk Medium"/>
                    </a:rPr>
                    <a:t>                 </a:t>
                  </a:r>
                  <a:r>
                    <a:rPr lang="en-IN" sz="1200" b="1">
                      <a:latin typeface="Space Grotesk Medium"/>
                      <a:cs typeface="Space Grotesk Medium"/>
                    </a:rPr>
                    <a:t>Historical Incidents</a:t>
                  </a:r>
                </a:p>
              </p:txBody>
            </p:sp>
          </p:grpSp>
          <p:pic>
            <p:nvPicPr>
              <p:cNvPr id="82" name="Graphic 81" descr="Stopwatch with solid fill">
                <a:extLst>
                  <a:ext uri="{FF2B5EF4-FFF2-40B4-BE49-F238E27FC236}">
                    <a16:creationId xmlns:a16="http://schemas.microsoft.com/office/drawing/2014/main" id="{05EF45DC-B1D9-73D7-A1B3-A12CDBA7D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75594" y="1273283"/>
                <a:ext cx="496913" cy="496913"/>
              </a:xfrm>
              <a:prstGeom prst="rect">
                <a:avLst/>
              </a:prstGeom>
            </p:spPr>
          </p:pic>
          <p:pic>
            <p:nvPicPr>
              <p:cNvPr id="84" name="Picture 83">
                <a:extLst>
                  <a:ext uri="{FF2B5EF4-FFF2-40B4-BE49-F238E27FC236}">
                    <a16:creationId xmlns:a16="http://schemas.microsoft.com/office/drawing/2014/main" id="{91DFF696-FBF2-368B-808E-CD4EF8B1987E}"/>
                  </a:ext>
                </a:extLst>
              </p:cNvPr>
              <p:cNvPicPr>
                <a:picLocks noChangeAspect="1"/>
              </p:cNvPicPr>
              <p:nvPr/>
            </p:nvPicPr>
            <p:blipFill>
              <a:blip r:embed="rId16"/>
              <a:stretch>
                <a:fillRect/>
              </a:stretch>
            </p:blipFill>
            <p:spPr>
              <a:xfrm>
                <a:off x="6186387" y="1952458"/>
                <a:ext cx="779410" cy="526268"/>
              </a:xfrm>
              <a:prstGeom prst="rect">
                <a:avLst/>
              </a:prstGeom>
            </p:spPr>
          </p:pic>
        </p:grpSp>
        <p:pic>
          <p:nvPicPr>
            <p:cNvPr id="102" name="Picture 101">
              <a:extLst>
                <a:ext uri="{FF2B5EF4-FFF2-40B4-BE49-F238E27FC236}">
                  <a16:creationId xmlns:a16="http://schemas.microsoft.com/office/drawing/2014/main" id="{ED936C67-23A4-4DBA-E55C-791528BD2244}"/>
                </a:ext>
              </a:extLst>
            </p:cNvPr>
            <p:cNvPicPr>
              <a:picLocks noChangeAspect="1"/>
            </p:cNvPicPr>
            <p:nvPr/>
          </p:nvPicPr>
          <p:blipFill>
            <a:blip r:embed="rId17"/>
            <a:stretch>
              <a:fillRect/>
            </a:stretch>
          </p:blipFill>
          <p:spPr>
            <a:xfrm>
              <a:off x="8297659" y="2281510"/>
              <a:ext cx="556410" cy="503777"/>
            </a:xfrm>
            <a:prstGeom prst="rect">
              <a:avLst/>
            </a:prstGeom>
          </p:spPr>
        </p:pic>
      </p:grpSp>
      <p:grpSp>
        <p:nvGrpSpPr>
          <p:cNvPr id="108" name="Group 107">
            <a:extLst>
              <a:ext uri="{FF2B5EF4-FFF2-40B4-BE49-F238E27FC236}">
                <a16:creationId xmlns:a16="http://schemas.microsoft.com/office/drawing/2014/main" id="{C9702D8C-026E-13B5-8FCA-B852A3A045CB}"/>
              </a:ext>
            </a:extLst>
          </p:cNvPr>
          <p:cNvGrpSpPr/>
          <p:nvPr/>
        </p:nvGrpSpPr>
        <p:grpSpPr>
          <a:xfrm>
            <a:off x="1550537" y="3029884"/>
            <a:ext cx="2945843" cy="1693024"/>
            <a:chOff x="1550537" y="3029884"/>
            <a:chExt cx="2945843" cy="1693024"/>
          </a:xfrm>
        </p:grpSpPr>
        <p:grpSp>
          <p:nvGrpSpPr>
            <p:cNvPr id="90" name="Group 89">
              <a:extLst>
                <a:ext uri="{FF2B5EF4-FFF2-40B4-BE49-F238E27FC236}">
                  <a16:creationId xmlns:a16="http://schemas.microsoft.com/office/drawing/2014/main" id="{5E396879-D88A-6CB9-98A7-3FFC57E8A43D}"/>
                </a:ext>
              </a:extLst>
            </p:cNvPr>
            <p:cNvGrpSpPr/>
            <p:nvPr/>
          </p:nvGrpSpPr>
          <p:grpSpPr>
            <a:xfrm>
              <a:off x="1550537" y="3029884"/>
              <a:ext cx="2945843" cy="1693024"/>
              <a:chOff x="1550537" y="3029884"/>
              <a:chExt cx="2945843" cy="1693024"/>
            </a:xfrm>
          </p:grpSpPr>
          <p:grpSp>
            <p:nvGrpSpPr>
              <p:cNvPr id="70" name="Group 69">
                <a:extLst>
                  <a:ext uri="{FF2B5EF4-FFF2-40B4-BE49-F238E27FC236}">
                    <a16:creationId xmlns:a16="http://schemas.microsoft.com/office/drawing/2014/main" id="{8953F53E-C9DD-FC99-85E6-C0EF28DAF4E2}"/>
                  </a:ext>
                </a:extLst>
              </p:cNvPr>
              <p:cNvGrpSpPr/>
              <p:nvPr/>
            </p:nvGrpSpPr>
            <p:grpSpPr>
              <a:xfrm>
                <a:off x="1550537" y="3029884"/>
                <a:ext cx="2945843" cy="1693024"/>
                <a:chOff x="810321" y="1791629"/>
                <a:chExt cx="2170771" cy="1211301"/>
              </a:xfrm>
            </p:grpSpPr>
            <p:sp>
              <p:nvSpPr>
                <p:cNvPr id="72" name="Rectangle: Rounded Corners 71">
                  <a:extLst>
                    <a:ext uri="{FF2B5EF4-FFF2-40B4-BE49-F238E27FC236}">
                      <a16:creationId xmlns:a16="http://schemas.microsoft.com/office/drawing/2014/main" id="{083ECFDB-11BB-832D-C781-04AE67A2A4E3}"/>
                    </a:ext>
                  </a:extLst>
                </p:cNvPr>
                <p:cNvSpPr/>
                <p:nvPr/>
              </p:nvSpPr>
              <p:spPr>
                <a:xfrm>
                  <a:off x="810321"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r>
                    <a:rPr lang="en-US" sz="1100">
                      <a:latin typeface="Space Grotesk Medium" panose="020B0604020202020204" charset="0"/>
                      <a:cs typeface="Space Grotesk Medium" panose="020B0604020202020204" charset="0"/>
                    </a:rPr>
                    <a:t>Communities, power </a:t>
                  </a:r>
                </a:p>
                <a:p>
                  <a:pPr algn="ctr"/>
                  <a:r>
                    <a:rPr lang="en-US" sz="1100">
                      <a:latin typeface="Space Grotesk Medium" panose="020B0604020202020204" charset="0"/>
                      <a:cs typeface="Space Grotesk Medium" panose="020B0604020202020204" charset="0"/>
                    </a:rPr>
                    <a:t>lines, substations, </a:t>
                  </a:r>
                </a:p>
                <a:p>
                  <a:pPr algn="ctr"/>
                  <a:r>
                    <a:rPr lang="en-US" sz="1100">
                      <a:latin typeface="Space Grotesk Medium" panose="020B0604020202020204" charset="0"/>
                      <a:cs typeface="Space Grotesk Medium" panose="020B0604020202020204" charset="0"/>
                    </a:rPr>
                    <a:t>water plants, </a:t>
                  </a:r>
                </a:p>
                <a:p>
                  <a:pPr algn="ctr"/>
                  <a:r>
                    <a:rPr lang="en-US" sz="1100">
                      <a:latin typeface="Space Grotesk Medium" panose="020B0604020202020204" charset="0"/>
                      <a:cs typeface="Space Grotesk Medium" panose="020B0604020202020204" charset="0"/>
                    </a:rPr>
                    <a:t>vulnerable </a:t>
                  </a:r>
                </a:p>
                <a:p>
                  <a:pPr algn="ctr"/>
                  <a:r>
                    <a:rPr lang="en-US" sz="1100">
                      <a:latin typeface="Space Grotesk Medium" panose="020B0604020202020204" charset="0"/>
                      <a:cs typeface="Space Grotesk Medium" panose="020B0604020202020204" charset="0"/>
                    </a:rPr>
                    <a:t>populations, </a:t>
                  </a:r>
                </a:p>
                <a:p>
                  <a:pPr algn="ctr"/>
                  <a:r>
                    <a:rPr lang="en-US" sz="1100">
                      <a:latin typeface="Space Grotesk Medium" panose="020B0604020202020204" charset="0"/>
                      <a:cs typeface="Space Grotesk Medium" panose="020B0604020202020204" charset="0"/>
                    </a:rPr>
                    <a:t>air-quality index</a:t>
                  </a:r>
                </a:p>
              </p:txBody>
            </p:sp>
            <p:sp>
              <p:nvSpPr>
                <p:cNvPr id="73" name="Rectangle: Rounded Corners 72">
                  <a:extLst>
                    <a:ext uri="{FF2B5EF4-FFF2-40B4-BE49-F238E27FC236}">
                      <a16:creationId xmlns:a16="http://schemas.microsoft.com/office/drawing/2014/main" id="{2B3D130F-145C-697E-3DE5-0CF6896F2AC8}"/>
                    </a:ext>
                  </a:extLst>
                </p:cNvPr>
                <p:cNvSpPr/>
                <p:nvPr/>
              </p:nvSpPr>
              <p:spPr>
                <a:xfrm>
                  <a:off x="810321" y="1791629"/>
                  <a:ext cx="2170771" cy="423746"/>
                </a:xfrm>
                <a:prstGeom prst="roundRect">
                  <a:avLst/>
                </a:prstGeom>
                <a:solidFill>
                  <a:srgbClr val="FFE9D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a:latin typeface="Space Grotesk Medium"/>
                      <a:cs typeface="Space Grotesk Medium"/>
                    </a:rPr>
                    <a:t>               </a:t>
                  </a:r>
                  <a:r>
                    <a:rPr lang="en-IN" sz="1200" b="1">
                      <a:latin typeface="Space Grotesk Medium"/>
                      <a:cs typeface="Space Grotesk Medium"/>
                    </a:rPr>
                    <a:t>Community &amp; Infrastructure</a:t>
                  </a:r>
                </a:p>
              </p:txBody>
            </p:sp>
          </p:grpSp>
          <p:pic>
            <p:nvPicPr>
              <p:cNvPr id="87" name="Graphic 86" descr="City with solid fill">
                <a:extLst>
                  <a:ext uri="{FF2B5EF4-FFF2-40B4-BE49-F238E27FC236}">
                    <a16:creationId xmlns:a16="http://schemas.microsoft.com/office/drawing/2014/main" id="{71D66660-A49A-9F2C-D3CA-5BFE9B99EF7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94217" y="3051725"/>
                <a:ext cx="543460" cy="543460"/>
              </a:xfrm>
              <a:prstGeom prst="rect">
                <a:avLst/>
              </a:prstGeom>
            </p:spPr>
          </p:pic>
          <p:pic>
            <p:nvPicPr>
              <p:cNvPr id="89" name="Picture 88">
                <a:extLst>
                  <a:ext uri="{FF2B5EF4-FFF2-40B4-BE49-F238E27FC236}">
                    <a16:creationId xmlns:a16="http://schemas.microsoft.com/office/drawing/2014/main" id="{F7250480-3951-9964-94B3-5C88E99999CC}"/>
                  </a:ext>
                </a:extLst>
              </p:cNvPr>
              <p:cNvPicPr>
                <a:picLocks noChangeAspect="1"/>
              </p:cNvPicPr>
              <p:nvPr/>
            </p:nvPicPr>
            <p:blipFill>
              <a:blip r:embed="rId20"/>
              <a:stretch>
                <a:fillRect/>
              </a:stretch>
            </p:blipFill>
            <p:spPr>
              <a:xfrm>
                <a:off x="1637128" y="3787526"/>
                <a:ext cx="721881" cy="770006"/>
              </a:xfrm>
              <a:prstGeom prst="rect">
                <a:avLst/>
              </a:prstGeom>
            </p:spPr>
          </p:pic>
        </p:grpSp>
        <p:pic>
          <p:nvPicPr>
            <p:cNvPr id="104" name="Picture 103">
              <a:extLst>
                <a:ext uri="{FF2B5EF4-FFF2-40B4-BE49-F238E27FC236}">
                  <a16:creationId xmlns:a16="http://schemas.microsoft.com/office/drawing/2014/main" id="{151E22AF-0A76-36D4-0B1F-63E76AA8B9C9}"/>
                </a:ext>
              </a:extLst>
            </p:cNvPr>
            <p:cNvPicPr>
              <a:picLocks noChangeAspect="1"/>
            </p:cNvPicPr>
            <p:nvPr/>
          </p:nvPicPr>
          <p:blipFill>
            <a:blip r:embed="rId21"/>
            <a:stretch>
              <a:fillRect/>
            </a:stretch>
          </p:blipFill>
          <p:spPr>
            <a:xfrm>
              <a:off x="3690213" y="3909636"/>
              <a:ext cx="666843" cy="704948"/>
            </a:xfrm>
            <a:prstGeom prst="rect">
              <a:avLst/>
            </a:prstGeom>
          </p:spPr>
        </p:pic>
      </p:grpSp>
    </p:spTree>
    <p:extLst>
      <p:ext uri="{BB962C8B-B14F-4D97-AF65-F5344CB8AC3E}">
        <p14:creationId xmlns:p14="http://schemas.microsoft.com/office/powerpoint/2010/main" val="3012911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F5417C04-0B28-F146-1B8C-47E77C64F02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F6514A0-D9B7-163B-42DD-6525C62FFE10}"/>
              </a:ext>
            </a:extLst>
          </p:cNvPr>
          <p:cNvSpPr/>
          <p:nvPr/>
        </p:nvSpPr>
        <p:spPr>
          <a:xfrm>
            <a:off x="0" y="685800"/>
            <a:ext cx="5743999" cy="44696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Picture 2" descr="Increase Generic Flat icon | Freepik">
            <a:extLst>
              <a:ext uri="{FF2B5EF4-FFF2-40B4-BE49-F238E27FC236}">
                <a16:creationId xmlns:a16="http://schemas.microsoft.com/office/drawing/2014/main" id="{138D9458-AC03-AB37-61AA-C903A13492E3}"/>
              </a:ext>
            </a:extLst>
          </p:cNvPr>
          <p:cNvPicPr>
            <a:picLocks noChangeAspect="1"/>
          </p:cNvPicPr>
          <p:nvPr/>
        </p:nvPicPr>
        <p:blipFill>
          <a:blip r:embed="rId3">
            <a:alphaModFix amt="6000"/>
          </a:blip>
          <a:stretch>
            <a:fillRect/>
          </a:stretch>
        </p:blipFill>
        <p:spPr>
          <a:xfrm>
            <a:off x="170949" y="486778"/>
            <a:ext cx="4876800" cy="4876800"/>
          </a:xfrm>
          <a:prstGeom prst="rect">
            <a:avLst/>
          </a:prstGeom>
        </p:spPr>
      </p:pic>
      <p:sp>
        <p:nvSpPr>
          <p:cNvPr id="19" name="Google Shape;366;p40">
            <a:extLst>
              <a:ext uri="{FF2B5EF4-FFF2-40B4-BE49-F238E27FC236}">
                <a16:creationId xmlns:a16="http://schemas.microsoft.com/office/drawing/2014/main" id="{4EF0FE05-94A9-A503-F034-CF34964948C8}"/>
              </a:ext>
            </a:extLst>
          </p:cNvPr>
          <p:cNvSpPr txBox="1">
            <a:spLocks/>
          </p:cNvSpPr>
          <p:nvPr/>
        </p:nvSpPr>
        <p:spPr>
          <a:xfrm>
            <a:off x="341115" y="69298"/>
            <a:ext cx="2300322"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a:buSzPts val="2000"/>
            </a:pPr>
            <a:r>
              <a:rPr lang="en-US" altLang="zh-TW" sz="2500">
                <a:solidFill>
                  <a:schemeClr val="tx1"/>
                </a:solidFill>
                <a:latin typeface="Space Grotesk Medium" panose="02020500000000000000" charset="0"/>
                <a:cs typeface="Space Grotesk Medium" panose="02020500000000000000" charset="0"/>
              </a:rPr>
              <a:t>Introduction</a:t>
            </a:r>
            <a:endParaRPr lang="zh-TW" altLang="zh-TW" sz="2500">
              <a:solidFill>
                <a:schemeClr val="tx1"/>
              </a:solidFill>
              <a:latin typeface="Space Grotesk Medium" panose="02020500000000000000" charset="0"/>
              <a:cs typeface="Space Grotesk Medium" panose="02020500000000000000" charset="0"/>
            </a:endParaRPr>
          </a:p>
        </p:txBody>
      </p:sp>
      <p:pic>
        <p:nvPicPr>
          <p:cNvPr id="8" name="Google Shape;91;p13" descr="image.png">
            <a:extLst>
              <a:ext uri="{FF2B5EF4-FFF2-40B4-BE49-F238E27FC236}">
                <a16:creationId xmlns:a16="http://schemas.microsoft.com/office/drawing/2014/main" id="{93F4D59F-EE5B-6CC0-5B89-684D8C4CA204}"/>
              </a:ext>
            </a:extLst>
          </p:cNvPr>
          <p:cNvPicPr preferRelativeResize="0"/>
          <p:nvPr/>
        </p:nvPicPr>
        <p:blipFill rotWithShape="1">
          <a:blip r:embed="rId4">
            <a:alphaModFix/>
          </a:blip>
          <a:srcRect l="22920" t="583" r="1739" b="-74"/>
          <a:stretch>
            <a:fillRect/>
          </a:stretch>
        </p:blipFill>
        <p:spPr>
          <a:xfrm>
            <a:off x="5744001" y="0"/>
            <a:ext cx="3400000" cy="5143500"/>
          </a:xfrm>
          <a:prstGeom prst="rect">
            <a:avLst/>
          </a:prstGeom>
          <a:noFill/>
          <a:ln>
            <a:noFill/>
          </a:ln>
        </p:spPr>
      </p:pic>
      <p:sp>
        <p:nvSpPr>
          <p:cNvPr id="9" name="Google Shape;92;p13">
            <a:extLst>
              <a:ext uri="{FF2B5EF4-FFF2-40B4-BE49-F238E27FC236}">
                <a16:creationId xmlns:a16="http://schemas.microsoft.com/office/drawing/2014/main" id="{E00BC9FA-017C-7B59-1C29-F6ECE14121C4}"/>
              </a:ext>
            </a:extLst>
          </p:cNvPr>
          <p:cNvSpPr txBox="1"/>
          <p:nvPr/>
        </p:nvSpPr>
        <p:spPr>
          <a:xfrm>
            <a:off x="473503" y="805721"/>
            <a:ext cx="4575174"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i="0" u="none" strike="noStrike" cap="none">
                <a:solidFill>
                  <a:srgbClr val="C00000"/>
                </a:solidFill>
                <a:latin typeface="Space Grotesk Medium" panose="02020500000000000000" charset="0"/>
                <a:ea typeface="Sans Serif Collection" panose="020B0502040504020204" pitchFamily="34" charset="0"/>
                <a:cs typeface="Space Grotesk Medium" panose="02020500000000000000" charset="0"/>
                <a:sym typeface="Inter"/>
              </a:rPr>
              <a:t>Strategic Wildfire Operations Plan</a:t>
            </a:r>
            <a:endParaRPr lang="en-US" sz="2000">
              <a:solidFill>
                <a:srgbClr val="C00000"/>
              </a:solidFill>
              <a:latin typeface="Space Grotesk Medium" panose="02020500000000000000" charset="0"/>
              <a:ea typeface="Sans Serif Collection" panose="020B0502040504020204" pitchFamily="34" charset="0"/>
              <a:cs typeface="Space Grotesk Medium" panose="02020500000000000000" charset="0"/>
            </a:endParaRPr>
          </a:p>
        </p:txBody>
      </p:sp>
      <p:sp>
        <p:nvSpPr>
          <p:cNvPr id="10" name="Google Shape;93;p13">
            <a:extLst>
              <a:ext uri="{FF2B5EF4-FFF2-40B4-BE49-F238E27FC236}">
                <a16:creationId xmlns:a16="http://schemas.microsoft.com/office/drawing/2014/main" id="{78A19347-ACFA-E395-2FD6-9504A318C260}"/>
              </a:ext>
            </a:extLst>
          </p:cNvPr>
          <p:cNvSpPr/>
          <p:nvPr/>
        </p:nvSpPr>
        <p:spPr>
          <a:xfrm>
            <a:off x="295396" y="787412"/>
            <a:ext cx="45719" cy="561975"/>
          </a:xfrm>
          <a:prstGeom prst="rect">
            <a:avLst/>
          </a:prstGeom>
          <a:solidFill>
            <a:srgbClr val="EA58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b="0" i="0" u="none" strike="noStrike" cap="none">
              <a:solidFill>
                <a:schemeClr val="dk1"/>
              </a:solidFill>
              <a:latin typeface="Calibri"/>
              <a:ea typeface="Calibri"/>
              <a:cs typeface="Calibri"/>
              <a:sym typeface="Calibri"/>
            </a:endParaRPr>
          </a:p>
        </p:txBody>
      </p:sp>
      <p:sp>
        <p:nvSpPr>
          <p:cNvPr id="11" name="Google Shape;94;p13">
            <a:extLst>
              <a:ext uri="{FF2B5EF4-FFF2-40B4-BE49-F238E27FC236}">
                <a16:creationId xmlns:a16="http://schemas.microsoft.com/office/drawing/2014/main" id="{12E6DB94-385A-646C-7DC2-CE558FD55304}"/>
              </a:ext>
            </a:extLst>
          </p:cNvPr>
          <p:cNvSpPr txBox="1"/>
          <p:nvPr/>
        </p:nvSpPr>
        <p:spPr>
          <a:xfrm>
            <a:off x="486521" y="1073925"/>
            <a:ext cx="5208149" cy="30008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300" b="0" i="0" u="none" strike="noStrike" cap="none">
                <a:solidFill>
                  <a:srgbClr val="EA580C"/>
                </a:solidFill>
                <a:latin typeface="Space Grotesk Medium" panose="02020500000000000000" charset="0"/>
                <a:ea typeface="Sans Serif Collection" panose="020B0502040504020204" pitchFamily="34" charset="0"/>
                <a:cs typeface="Space Grotesk Medium" panose="02020500000000000000" charset="0"/>
                <a:sym typeface="Inter"/>
              </a:rPr>
              <a:t>A Data-Driven Response to Canada's Evolving Climate Threats</a:t>
            </a:r>
            <a:endParaRPr lang="en-US" sz="1300">
              <a:latin typeface="Space Grotesk Medium" panose="02020500000000000000" charset="0"/>
              <a:ea typeface="Sans Serif Collection" panose="020B0502040504020204" pitchFamily="34" charset="0"/>
              <a:cs typeface="Space Grotesk Medium" panose="02020500000000000000" charset="0"/>
            </a:endParaRPr>
          </a:p>
        </p:txBody>
      </p:sp>
      <p:sp>
        <p:nvSpPr>
          <p:cNvPr id="2" name="Google Shape;214;p30">
            <a:extLst>
              <a:ext uri="{FF2B5EF4-FFF2-40B4-BE49-F238E27FC236}">
                <a16:creationId xmlns:a16="http://schemas.microsoft.com/office/drawing/2014/main" id="{AF6CEB30-D2BC-6CFC-4CEC-50276B4FB5C5}"/>
              </a:ext>
            </a:extLst>
          </p:cNvPr>
          <p:cNvSpPr/>
          <p:nvPr/>
        </p:nvSpPr>
        <p:spPr>
          <a:xfrm flipH="1">
            <a:off x="5744001" y="4662960"/>
            <a:ext cx="3400002" cy="492443"/>
          </a:xfrm>
          <a:prstGeom prst="rect">
            <a:avLst/>
          </a:prstGeom>
          <a:solidFill>
            <a:srgbClr val="453937">
              <a:alpha val="54000"/>
            </a:srgbClr>
          </a:solidFill>
          <a:ln>
            <a:noFill/>
          </a:ln>
          <a:effectLst>
            <a:outerShdw blurRad="214313"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7" name="TextBox 16">
            <a:extLst>
              <a:ext uri="{FF2B5EF4-FFF2-40B4-BE49-F238E27FC236}">
                <a16:creationId xmlns:a16="http://schemas.microsoft.com/office/drawing/2014/main" id="{A480937B-0E0C-F5FF-702A-6A485F3753BB}"/>
              </a:ext>
            </a:extLst>
          </p:cNvPr>
          <p:cNvSpPr txBox="1"/>
          <p:nvPr/>
        </p:nvSpPr>
        <p:spPr>
          <a:xfrm>
            <a:off x="5600849" y="4648015"/>
            <a:ext cx="3686303" cy="492443"/>
          </a:xfrm>
          <a:prstGeom prst="rect">
            <a:avLst/>
          </a:prstGeom>
          <a:noFill/>
        </p:spPr>
        <p:txBody>
          <a:bodyPr wrap="square" rtlCol="0">
            <a:spAutoFit/>
          </a:bodyPr>
          <a:lstStyle/>
          <a:p>
            <a:pPr algn="ctr"/>
            <a:r>
              <a:rPr lang="en-VN" sz="1000">
                <a:solidFill>
                  <a:schemeClr val="bg2"/>
                </a:solidFill>
                <a:latin typeface="Space Grotesk Medium" panose="02020500000000000000" charset="0"/>
                <a:cs typeface="Space Grotesk Medium" panose="02020500000000000000" charset="0"/>
              </a:rPr>
              <a:t>Figure #1: Alberta wildfire firefighters</a:t>
            </a:r>
          </a:p>
          <a:p>
            <a:pPr algn="ctr"/>
            <a:r>
              <a:rPr lang="en-US" sz="800" b="0" i="0" u="none" strike="noStrike" cap="none">
                <a:solidFill>
                  <a:schemeClr val="bg2"/>
                </a:solidFill>
                <a:latin typeface="Space Grotesk Medium" panose="02020500000000000000" charset="0"/>
                <a:ea typeface="Inter"/>
                <a:cs typeface="Space Grotesk Medium" panose="02020500000000000000" charset="0"/>
                <a:sym typeface="Inter"/>
              </a:rPr>
              <a:t>https://news.microsoft.com/source/features/ai/ai-alberta-canada-wildfire-firefighting/0</a:t>
            </a:r>
            <a:endParaRPr lang="en-VN" sz="800">
              <a:solidFill>
                <a:schemeClr val="bg2"/>
              </a:solidFill>
              <a:latin typeface="Space Grotesk Medium" panose="02020500000000000000" charset="0"/>
              <a:cs typeface="Space Grotesk Medium" panose="02020500000000000000" charset="0"/>
            </a:endParaRPr>
          </a:p>
        </p:txBody>
      </p:sp>
      <p:sp>
        <p:nvSpPr>
          <p:cNvPr id="13" name="Google Shape;86;p13">
            <a:extLst>
              <a:ext uri="{FF2B5EF4-FFF2-40B4-BE49-F238E27FC236}">
                <a16:creationId xmlns:a16="http://schemas.microsoft.com/office/drawing/2014/main" id="{946C767F-0A87-C5D5-959E-610065F3F45D}"/>
              </a:ext>
            </a:extLst>
          </p:cNvPr>
          <p:cNvSpPr txBox="1"/>
          <p:nvPr/>
        </p:nvSpPr>
        <p:spPr>
          <a:xfrm>
            <a:off x="472468" y="1603325"/>
            <a:ext cx="4879690" cy="276999"/>
          </a:xfrm>
          <a:prstGeom prst="rect">
            <a:avLst/>
          </a:prstGeom>
          <a:noFill/>
          <a:ln>
            <a:noFill/>
          </a:ln>
        </p:spPr>
        <p:txBody>
          <a:bodyPr spcFirstLastPara="1" wrap="square" lIns="0" tIns="0" rIns="0" bIns="0" anchor="t" anchorCtr="0">
            <a:spAutoFit/>
          </a:bodyPr>
          <a:lstStyle/>
          <a:p>
            <a:pPr algn="just">
              <a:lnSpc>
                <a:spcPct val="150000"/>
              </a:lnSpc>
            </a:pPr>
            <a:r>
              <a:rPr lang="en-US" sz="1200" b="1">
                <a:latin typeface="Space Grotesk Medium"/>
                <a:cs typeface="Space Grotesk Medium"/>
                <a:sym typeface="Inter"/>
              </a:rPr>
              <a:t>In 2025.....</a:t>
            </a:r>
            <a:endParaRPr lang="en-US" sz="1200">
              <a:latin typeface="Space Grotesk Medium" panose="02020500000000000000" charset="0"/>
              <a:cs typeface="Space Grotesk Medium" panose="02020500000000000000" charset="0"/>
            </a:endParaRPr>
          </a:p>
        </p:txBody>
      </p:sp>
      <p:pic>
        <p:nvPicPr>
          <p:cNvPr id="14" name="Picture 13" descr="Fire - Free nature icons">
            <a:extLst>
              <a:ext uri="{FF2B5EF4-FFF2-40B4-BE49-F238E27FC236}">
                <a16:creationId xmlns:a16="http://schemas.microsoft.com/office/drawing/2014/main" id="{BD10BCC1-4604-3805-F1FB-3D8885FFEEF1}"/>
              </a:ext>
            </a:extLst>
          </p:cNvPr>
          <p:cNvPicPr>
            <a:picLocks noChangeAspect="1"/>
          </p:cNvPicPr>
          <p:nvPr/>
        </p:nvPicPr>
        <p:blipFill>
          <a:blip r:embed="rId5"/>
          <a:stretch>
            <a:fillRect/>
          </a:stretch>
        </p:blipFill>
        <p:spPr>
          <a:xfrm>
            <a:off x="344149" y="2161707"/>
            <a:ext cx="398489" cy="407858"/>
          </a:xfrm>
          <a:prstGeom prst="rect">
            <a:avLst/>
          </a:prstGeom>
        </p:spPr>
      </p:pic>
      <p:sp>
        <p:nvSpPr>
          <p:cNvPr id="15" name="Google Shape;86;p13">
            <a:extLst>
              <a:ext uri="{FF2B5EF4-FFF2-40B4-BE49-F238E27FC236}">
                <a16:creationId xmlns:a16="http://schemas.microsoft.com/office/drawing/2014/main" id="{FD491D8E-5A8F-67EC-6D67-1BED48A5753E}"/>
              </a:ext>
            </a:extLst>
          </p:cNvPr>
          <p:cNvSpPr txBox="1"/>
          <p:nvPr/>
        </p:nvSpPr>
        <p:spPr>
          <a:xfrm>
            <a:off x="951841" y="2231038"/>
            <a:ext cx="3836953" cy="276999"/>
          </a:xfrm>
          <a:prstGeom prst="rect">
            <a:avLst/>
          </a:prstGeom>
          <a:noFill/>
          <a:ln>
            <a:noFill/>
          </a:ln>
        </p:spPr>
        <p:txBody>
          <a:bodyPr spcFirstLastPara="1" wrap="square" lIns="0" tIns="0" rIns="0" bIns="0" anchor="t" anchorCtr="0">
            <a:spAutoFit/>
          </a:bodyPr>
          <a:lstStyle/>
          <a:p>
            <a:pPr algn="just">
              <a:lnSpc>
                <a:spcPct val="150000"/>
              </a:lnSpc>
            </a:pPr>
            <a:r>
              <a:rPr lang="en-US" sz="1200" b="1">
                <a:solidFill>
                  <a:srgbClr val="DA4010"/>
                </a:solidFill>
                <a:latin typeface="Space Grotesk Medium"/>
                <a:cs typeface="Space Grotesk Medium"/>
              </a:rPr>
              <a:t>6,000</a:t>
            </a:r>
            <a:r>
              <a:rPr lang="en-US" sz="1200" b="1">
                <a:latin typeface="Space Grotesk Medium"/>
                <a:cs typeface="Space Grotesk Medium"/>
              </a:rPr>
              <a:t> wildfires reported all across Canada</a:t>
            </a:r>
            <a:endParaRPr lang="en-US" sz="1200" b="1">
              <a:latin typeface="Space Grotesk Medium" panose="02020500000000000000" charset="0"/>
              <a:cs typeface="Space Grotesk Medium" panose="02020500000000000000" charset="0"/>
            </a:endParaRPr>
          </a:p>
        </p:txBody>
      </p:sp>
      <p:pic>
        <p:nvPicPr>
          <p:cNvPr id="16" name="Picture 15" descr="Canada Map Icons - Free SVG &amp; PNG Canada Map Images - Noun Project">
            <a:extLst>
              <a:ext uri="{FF2B5EF4-FFF2-40B4-BE49-F238E27FC236}">
                <a16:creationId xmlns:a16="http://schemas.microsoft.com/office/drawing/2014/main" id="{F17DB0F2-6DF0-DB1F-C3E2-A08214141BAB}"/>
              </a:ext>
            </a:extLst>
          </p:cNvPr>
          <p:cNvPicPr>
            <a:picLocks noChangeAspect="1"/>
          </p:cNvPicPr>
          <p:nvPr/>
        </p:nvPicPr>
        <p:blipFill>
          <a:blip r:embed="rId6">
            <a:extLst>
              <a:ext uri="{BEBA8EAE-BF5A-486C-A8C5-ECC9F3942E4B}">
                <a14:imgProps xmlns:a14="http://schemas.microsoft.com/office/drawing/2010/main">
                  <a14:imgLayer r:embed="rId7">
                    <a14:imgEffect>
                      <a14:saturation sat="312000"/>
                    </a14:imgEffect>
                    <a14:imgEffect>
                      <a14:brightnessContrast bright="-98000" contrast="-35000"/>
                    </a14:imgEffect>
                  </a14:imgLayer>
                </a14:imgProps>
              </a:ext>
            </a:extLst>
          </a:blip>
          <a:stretch>
            <a:fillRect/>
          </a:stretch>
        </p:blipFill>
        <p:spPr>
          <a:xfrm>
            <a:off x="269198" y="2745699"/>
            <a:ext cx="549460" cy="574526"/>
          </a:xfrm>
          <a:prstGeom prst="rect">
            <a:avLst/>
          </a:prstGeom>
        </p:spPr>
      </p:pic>
      <p:sp>
        <p:nvSpPr>
          <p:cNvPr id="20" name="Google Shape;86;p13">
            <a:extLst>
              <a:ext uri="{FF2B5EF4-FFF2-40B4-BE49-F238E27FC236}">
                <a16:creationId xmlns:a16="http://schemas.microsoft.com/office/drawing/2014/main" id="{0C655FEE-A63C-1AD3-953D-D78DEB85F5BA}"/>
              </a:ext>
            </a:extLst>
          </p:cNvPr>
          <p:cNvSpPr txBox="1"/>
          <p:nvPr/>
        </p:nvSpPr>
        <p:spPr>
          <a:xfrm>
            <a:off x="951841" y="2896226"/>
            <a:ext cx="3836953" cy="276999"/>
          </a:xfrm>
          <a:prstGeom prst="rect">
            <a:avLst/>
          </a:prstGeom>
          <a:noFill/>
          <a:ln>
            <a:noFill/>
          </a:ln>
        </p:spPr>
        <p:txBody>
          <a:bodyPr spcFirstLastPara="1" wrap="square" lIns="0" tIns="0" rIns="0" bIns="0" anchor="t" anchorCtr="0">
            <a:spAutoFit/>
          </a:bodyPr>
          <a:lstStyle/>
          <a:p>
            <a:pPr algn="just">
              <a:lnSpc>
                <a:spcPct val="150000"/>
              </a:lnSpc>
            </a:pPr>
            <a:r>
              <a:rPr lang="en-US" sz="1200" b="1">
                <a:solidFill>
                  <a:srgbClr val="DA4010"/>
                </a:solidFill>
                <a:latin typeface="Space Grotesk Medium"/>
                <a:cs typeface="Space Grotesk Medium"/>
              </a:rPr>
              <a:t>83,000 km² </a:t>
            </a:r>
            <a:r>
              <a:rPr lang="en-US" sz="1200" b="1">
                <a:latin typeface="Space Grotesk Medium"/>
                <a:cs typeface="Space Grotesk Medium"/>
              </a:rPr>
              <a:t>affected by the fires</a:t>
            </a:r>
            <a:endParaRPr lang="en-US" sz="1200" b="1">
              <a:latin typeface="Space Grotesk Medium" panose="02020500000000000000" charset="0"/>
              <a:cs typeface="Space Grotesk Medium" panose="02020500000000000000" charset="0"/>
            </a:endParaRPr>
          </a:p>
        </p:txBody>
      </p:sp>
      <p:pic>
        <p:nvPicPr>
          <p:cNvPr id="21" name="Picture 20" descr="Multiple users silhouette - Free people icons">
            <a:extLst>
              <a:ext uri="{FF2B5EF4-FFF2-40B4-BE49-F238E27FC236}">
                <a16:creationId xmlns:a16="http://schemas.microsoft.com/office/drawing/2014/main" id="{8C259119-2556-114E-524E-CE1895E8DF9B}"/>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Effect>
                      <a14:brightnessContrast bright="-75000" contrast="-75000"/>
                    </a14:imgEffect>
                  </a14:imgLayer>
                </a14:imgProps>
              </a:ext>
            </a:extLst>
          </a:blip>
          <a:stretch>
            <a:fillRect/>
          </a:stretch>
        </p:blipFill>
        <p:spPr>
          <a:xfrm>
            <a:off x="306674" y="3459293"/>
            <a:ext cx="468757" cy="510916"/>
          </a:xfrm>
          <a:prstGeom prst="rect">
            <a:avLst/>
          </a:prstGeom>
        </p:spPr>
      </p:pic>
      <p:sp>
        <p:nvSpPr>
          <p:cNvPr id="22" name="Google Shape;86;p13">
            <a:extLst>
              <a:ext uri="{FF2B5EF4-FFF2-40B4-BE49-F238E27FC236}">
                <a16:creationId xmlns:a16="http://schemas.microsoft.com/office/drawing/2014/main" id="{721B7FB5-705A-D536-E3CF-060AEADEDF88}"/>
              </a:ext>
            </a:extLst>
          </p:cNvPr>
          <p:cNvSpPr txBox="1"/>
          <p:nvPr/>
        </p:nvSpPr>
        <p:spPr>
          <a:xfrm>
            <a:off x="951841" y="3580152"/>
            <a:ext cx="3836953" cy="276999"/>
          </a:xfrm>
          <a:prstGeom prst="rect">
            <a:avLst/>
          </a:prstGeom>
          <a:noFill/>
          <a:ln>
            <a:noFill/>
          </a:ln>
        </p:spPr>
        <p:txBody>
          <a:bodyPr spcFirstLastPara="1" wrap="square" lIns="0" tIns="0" rIns="0" bIns="0" anchor="t" anchorCtr="0">
            <a:spAutoFit/>
          </a:bodyPr>
          <a:lstStyle/>
          <a:p>
            <a:pPr algn="just">
              <a:lnSpc>
                <a:spcPct val="150000"/>
              </a:lnSpc>
            </a:pPr>
            <a:r>
              <a:rPr lang="en-US" sz="1200" b="1">
                <a:solidFill>
                  <a:srgbClr val="DA4010"/>
                </a:solidFill>
                <a:latin typeface="Space Grotesk Medium"/>
                <a:cs typeface="Space Grotesk Medium"/>
              </a:rPr>
              <a:t>85,000 </a:t>
            </a:r>
            <a:r>
              <a:rPr lang="en-US" sz="1200" b="1">
                <a:solidFill>
                  <a:schemeClr val="bg1"/>
                </a:solidFill>
                <a:latin typeface="Space Grotesk Medium"/>
                <a:cs typeface="Space Grotesk Medium"/>
              </a:rPr>
              <a:t>people </a:t>
            </a:r>
            <a:r>
              <a:rPr lang="en-US" sz="1200" b="1">
                <a:latin typeface="Space Grotesk Medium"/>
                <a:cs typeface="Space Grotesk Medium"/>
              </a:rPr>
              <a:t>evacuated + 2 deceases</a:t>
            </a:r>
            <a:endParaRPr lang="en-US" sz="1200" b="1">
              <a:latin typeface="Space Grotesk Medium" panose="02020500000000000000" charset="0"/>
              <a:cs typeface="Space Grotesk Medium" panose="02020500000000000000" charset="0"/>
            </a:endParaRPr>
          </a:p>
        </p:txBody>
      </p:sp>
      <p:pic>
        <p:nvPicPr>
          <p:cNvPr id="23" name="Picture 22" descr="Solution - Free user icons">
            <a:extLst>
              <a:ext uri="{FF2B5EF4-FFF2-40B4-BE49-F238E27FC236}">
                <a16:creationId xmlns:a16="http://schemas.microsoft.com/office/drawing/2014/main" id="{081A28AB-7D64-AFB7-9468-7D266C9B363D}"/>
              </a:ext>
            </a:extLst>
          </p:cNvPr>
          <p:cNvPicPr>
            <a:picLocks noChangeAspect="1"/>
          </p:cNvPicPr>
          <p:nvPr/>
        </p:nvPicPr>
        <p:blipFill>
          <a:blip r:embed="rId10"/>
          <a:stretch>
            <a:fillRect/>
          </a:stretch>
        </p:blipFill>
        <p:spPr>
          <a:xfrm>
            <a:off x="283252" y="4115112"/>
            <a:ext cx="520284" cy="543706"/>
          </a:xfrm>
          <a:prstGeom prst="rect">
            <a:avLst/>
          </a:prstGeom>
        </p:spPr>
      </p:pic>
      <p:sp>
        <p:nvSpPr>
          <p:cNvPr id="24" name="Google Shape;86;p13">
            <a:extLst>
              <a:ext uri="{FF2B5EF4-FFF2-40B4-BE49-F238E27FC236}">
                <a16:creationId xmlns:a16="http://schemas.microsoft.com/office/drawing/2014/main" id="{ECB9129F-FDB2-6CB9-6FA6-A05FB9B619DE}"/>
              </a:ext>
            </a:extLst>
          </p:cNvPr>
          <p:cNvSpPr txBox="1"/>
          <p:nvPr/>
        </p:nvSpPr>
        <p:spPr>
          <a:xfrm>
            <a:off x="951841" y="4250024"/>
            <a:ext cx="4736361" cy="253916"/>
          </a:xfrm>
          <a:prstGeom prst="rect">
            <a:avLst/>
          </a:prstGeom>
          <a:noFill/>
          <a:ln>
            <a:noFill/>
          </a:ln>
        </p:spPr>
        <p:txBody>
          <a:bodyPr spcFirstLastPara="1" wrap="square" lIns="0" tIns="0" rIns="0" bIns="0" anchor="t" anchorCtr="0">
            <a:spAutoFit/>
          </a:bodyPr>
          <a:lstStyle/>
          <a:p>
            <a:pPr algn="just">
              <a:lnSpc>
                <a:spcPct val="150000"/>
              </a:lnSpc>
            </a:pPr>
            <a:r>
              <a:rPr lang="en-US" sz="1100" b="1">
                <a:solidFill>
                  <a:schemeClr val="bg1"/>
                </a:solidFill>
                <a:latin typeface="Space Grotesk Medium"/>
                <a:cs typeface="Space Grotesk Medium"/>
              </a:rPr>
              <a:t>Defined metrics-based framework for this kind of emergencies</a:t>
            </a:r>
            <a:endParaRPr lang="en-US" sz="1100" b="1">
              <a:solidFill>
                <a:schemeClr val="bg1"/>
              </a:solidFill>
              <a:latin typeface="Space Grotesk Medium" panose="02020500000000000000" charset="0"/>
              <a:cs typeface="Space Grotesk Medium" panose="02020500000000000000" charset="0"/>
            </a:endParaRPr>
          </a:p>
        </p:txBody>
      </p:sp>
    </p:spTree>
    <p:extLst>
      <p:ext uri="{BB962C8B-B14F-4D97-AF65-F5344CB8AC3E}">
        <p14:creationId xmlns:p14="http://schemas.microsoft.com/office/powerpoint/2010/main" val="473709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0" title="wildfire-its-consequences-nature (1).jpg"/>
          <p:cNvPicPr preferRelativeResize="0">
            <a:picLocks noGrp="1"/>
          </p:cNvPicPr>
          <p:nvPr>
            <p:ph type="pic" idx="2"/>
          </p:nvPr>
        </p:nvPicPr>
        <p:blipFill rotWithShape="1">
          <a:blip r:embed="rId3">
            <a:alphaModFix/>
          </a:blip>
          <a:srcRect t="43750"/>
          <a:stretch/>
        </p:blipFill>
        <p:spPr>
          <a:xfrm flipH="1">
            <a:off x="0" y="0"/>
            <a:ext cx="9144003" cy="5143501"/>
          </a:xfrm>
          <a:prstGeom prst="rect">
            <a:avLst/>
          </a:prstGeom>
        </p:spPr>
      </p:pic>
      <p:sp>
        <p:nvSpPr>
          <p:cNvPr id="214" name="Google Shape;214;p30"/>
          <p:cNvSpPr/>
          <p:nvPr/>
        </p:nvSpPr>
        <p:spPr>
          <a:xfrm flipH="1">
            <a:off x="99" y="1523100"/>
            <a:ext cx="6048053" cy="3620400"/>
          </a:xfrm>
          <a:prstGeom prst="round2SameRect">
            <a:avLst/>
          </a:prstGeom>
          <a:solidFill>
            <a:srgbClr val="453937">
              <a:alpha val="54000"/>
            </a:srgbClr>
          </a:solidFill>
          <a:ln>
            <a:noFill/>
          </a:ln>
          <a:effectLst>
            <a:outerShdw blurRad="214313" dist="1428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15" name="Google Shape;215;p30"/>
          <p:cNvSpPr txBox="1">
            <a:spLocks noGrp="1"/>
          </p:cNvSpPr>
          <p:nvPr>
            <p:ph type="title"/>
          </p:nvPr>
        </p:nvSpPr>
        <p:spPr>
          <a:xfrm flipH="1">
            <a:off x="228649" y="1621525"/>
            <a:ext cx="6048053" cy="1828800"/>
          </a:xfrm>
          <a:prstGeom prst="rect">
            <a:avLst/>
          </a:prstGeom>
        </p:spPr>
        <p:txBody>
          <a:bodyPr spcFirstLastPara="1" wrap="square" lIns="91425" tIns="91425" rIns="91425" bIns="91425" anchor="b" anchorCtr="0">
            <a:noAutofit/>
          </a:bodyPr>
          <a:lstStyle/>
          <a:p>
            <a:pPr lvl="0"/>
            <a:r>
              <a:rPr lang="en-US" altLang="zh-TW" sz="4000" b="1"/>
              <a:t>Project Process Areas</a:t>
            </a:r>
            <a:endParaRPr lang="zh-TW" altLang="zh-TW" sz="4000" b="1"/>
          </a:p>
        </p:txBody>
      </p:sp>
      <p:sp>
        <p:nvSpPr>
          <p:cNvPr id="216" name="Google Shape;216;p30"/>
          <p:cNvSpPr txBox="1">
            <a:spLocks noGrp="1"/>
          </p:cNvSpPr>
          <p:nvPr>
            <p:ph type="title" idx="3"/>
          </p:nvPr>
        </p:nvSpPr>
        <p:spPr>
          <a:xfrm flipH="1">
            <a:off x="228600" y="3816096"/>
            <a:ext cx="2651760" cy="8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TW" sz="3500"/>
              <a:t>PART </a:t>
            </a:r>
            <a:r>
              <a:rPr lang="en-US" sz="3500"/>
              <a:t>01</a:t>
            </a:r>
          </a:p>
        </p:txBody>
      </p:sp>
      <p:cxnSp>
        <p:nvCxnSpPr>
          <p:cNvPr id="217" name="Google Shape;217;p30"/>
          <p:cNvCxnSpPr/>
          <p:nvPr/>
        </p:nvCxnSpPr>
        <p:spPr>
          <a:xfrm rot="10800000">
            <a:off x="304800" y="3591000"/>
            <a:ext cx="594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1F05DD50-78C6-8B14-8174-0438B6F3281B}"/>
            </a:ext>
          </a:extLst>
        </p:cNvPr>
        <p:cNvGrpSpPr/>
        <p:nvPr/>
      </p:nvGrpSpPr>
      <p:grpSpPr>
        <a:xfrm>
          <a:off x="0" y="0"/>
          <a:ext cx="0" cy="0"/>
          <a:chOff x="0" y="0"/>
          <a:chExt cx="0" cy="0"/>
        </a:xfrm>
      </p:grpSpPr>
      <p:sp>
        <p:nvSpPr>
          <p:cNvPr id="19" name="Google Shape;366;p40">
            <a:extLst>
              <a:ext uri="{FF2B5EF4-FFF2-40B4-BE49-F238E27FC236}">
                <a16:creationId xmlns:a16="http://schemas.microsoft.com/office/drawing/2014/main" id="{810DEAA9-D708-CF56-F0B9-191758DC9228}"/>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marL="0" indent="0"/>
            <a:r>
              <a:rPr lang="en-US" altLang="zh-TW" sz="2500">
                <a:solidFill>
                  <a:schemeClr val="tx1"/>
                </a:solidFill>
                <a:latin typeface="Space Grotesk Medium" panose="020B0604020202020204" charset="0"/>
                <a:cs typeface="Space Grotesk Medium" panose="020B0604020202020204" charset="0"/>
              </a:rPr>
              <a:t>Inputs Required </a:t>
            </a:r>
            <a:endParaRPr lang="zh-TW" altLang="zh-TW" sz="2500">
              <a:solidFill>
                <a:schemeClr val="tx1"/>
              </a:solidFill>
              <a:latin typeface="Space Grotesk Medium" panose="020B0604020202020204" charset="0"/>
              <a:cs typeface="Space Grotesk Medium" panose="020B0604020202020204" charset="0"/>
            </a:endParaRPr>
          </a:p>
        </p:txBody>
      </p:sp>
      <p:sp>
        <p:nvSpPr>
          <p:cNvPr id="25" name="Rectangle 24">
            <a:extLst>
              <a:ext uri="{FF2B5EF4-FFF2-40B4-BE49-F238E27FC236}">
                <a16:creationId xmlns:a16="http://schemas.microsoft.com/office/drawing/2014/main" id="{B28954F5-392F-3C3C-7C18-A2A42AF25DA6}"/>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Space Grotesk Medium" panose="020B0604020202020204" charset="0"/>
              <a:cs typeface="Space Grotesk Medium" panose="020B0604020202020204" charset="0"/>
            </a:endParaRPr>
          </a:p>
        </p:txBody>
      </p:sp>
      <p:grpSp>
        <p:nvGrpSpPr>
          <p:cNvPr id="110" name="Group 109">
            <a:extLst>
              <a:ext uri="{FF2B5EF4-FFF2-40B4-BE49-F238E27FC236}">
                <a16:creationId xmlns:a16="http://schemas.microsoft.com/office/drawing/2014/main" id="{02938FE6-6D80-BFFB-BD09-80439E7A2B29}"/>
              </a:ext>
            </a:extLst>
          </p:cNvPr>
          <p:cNvGrpSpPr/>
          <p:nvPr/>
        </p:nvGrpSpPr>
        <p:grpSpPr>
          <a:xfrm>
            <a:off x="4656025" y="3029884"/>
            <a:ext cx="2945843" cy="1693024"/>
            <a:chOff x="4656025" y="3029884"/>
            <a:chExt cx="2945843" cy="1693024"/>
          </a:xfrm>
        </p:grpSpPr>
        <p:grpSp>
          <p:nvGrpSpPr>
            <p:cNvPr id="77" name="Group 76">
              <a:extLst>
                <a:ext uri="{FF2B5EF4-FFF2-40B4-BE49-F238E27FC236}">
                  <a16:creationId xmlns:a16="http://schemas.microsoft.com/office/drawing/2014/main" id="{AD670CC1-FF83-AAE9-1B2B-BDD8D97FCB6F}"/>
                </a:ext>
              </a:extLst>
            </p:cNvPr>
            <p:cNvGrpSpPr/>
            <p:nvPr/>
          </p:nvGrpSpPr>
          <p:grpSpPr>
            <a:xfrm>
              <a:off x="4656025" y="3029884"/>
              <a:ext cx="2945843" cy="1693024"/>
              <a:chOff x="810321" y="1791629"/>
              <a:chExt cx="2170771" cy="1211301"/>
            </a:xfrm>
          </p:grpSpPr>
          <p:sp>
            <p:nvSpPr>
              <p:cNvPr id="79" name="Rectangle: Rounded Corners 78">
                <a:extLst>
                  <a:ext uri="{FF2B5EF4-FFF2-40B4-BE49-F238E27FC236}">
                    <a16:creationId xmlns:a16="http://schemas.microsoft.com/office/drawing/2014/main" id="{EF86FEC8-E35D-5256-9BFB-1C91825114C7}"/>
                  </a:ext>
                </a:extLst>
              </p:cNvPr>
              <p:cNvSpPr/>
              <p:nvPr/>
            </p:nvSpPr>
            <p:spPr>
              <a:xfrm>
                <a:off x="810321"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r>
                  <a:rPr lang="en-US" sz="1100">
                    <a:latin typeface="Space Grotesk Medium"/>
                    <a:cs typeface="Space Grotesk Medium"/>
                  </a:rPr>
                  <a:t>NASA FIRMS thermal hotspots </a:t>
                </a:r>
              </a:p>
              <a:p>
                <a:pPr algn="ctr"/>
                <a:r>
                  <a:rPr lang="en-US" sz="1100">
                    <a:latin typeface="Space Grotesk Medium"/>
                    <a:cs typeface="Space Grotesk Medium"/>
                  </a:rPr>
                  <a:t>Drone imagery</a:t>
                </a:r>
                <a:endParaRPr lang="en-US">
                  <a:latin typeface="Space Grotesk Medium"/>
                  <a:cs typeface="Space Grotesk Medium"/>
                </a:endParaRPr>
              </a:p>
              <a:p>
                <a:pPr algn="ctr"/>
                <a:r>
                  <a:rPr lang="en-US" sz="1100">
                    <a:latin typeface="Space Grotesk Medium"/>
                    <a:cs typeface="Space Grotesk Medium"/>
                  </a:rPr>
                  <a:t>   Automated smoke cameras,</a:t>
                </a:r>
              </a:p>
              <a:p>
                <a:pPr algn="ctr"/>
                <a:r>
                  <a:rPr lang="en-US" sz="1100">
                    <a:latin typeface="Space Grotesk Medium"/>
                    <a:cs typeface="Space Grotesk Medium"/>
                  </a:rPr>
                  <a:t> Mobile alert data</a:t>
                </a:r>
              </a:p>
            </p:txBody>
          </p:sp>
          <p:sp>
            <p:nvSpPr>
              <p:cNvPr id="80" name="Rectangle: Rounded Corners 79">
                <a:extLst>
                  <a:ext uri="{FF2B5EF4-FFF2-40B4-BE49-F238E27FC236}">
                    <a16:creationId xmlns:a16="http://schemas.microsoft.com/office/drawing/2014/main" id="{42AD8814-6723-CC18-704B-B134BD5A75B6}"/>
                  </a:ext>
                </a:extLst>
              </p:cNvPr>
              <p:cNvSpPr/>
              <p:nvPr/>
            </p:nvSpPr>
            <p:spPr>
              <a:xfrm>
                <a:off x="810321" y="1791629"/>
                <a:ext cx="2170771" cy="423746"/>
              </a:xfrm>
              <a:prstGeom prst="roundRect">
                <a:avLst/>
              </a:prstGeom>
              <a:solidFill>
                <a:srgbClr val="FBDADA"/>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a:latin typeface="Space Grotesk Medium"/>
                    <a:cs typeface="Space Grotesk Medium"/>
                  </a:rPr>
                  <a:t>              </a:t>
                </a:r>
                <a:r>
                  <a:rPr lang="en-IN" sz="1200" b="1">
                    <a:latin typeface="Space Grotesk Medium"/>
                    <a:cs typeface="Space Grotesk Medium"/>
                  </a:rPr>
                  <a:t>Technology &amp; Remote Sensing</a:t>
                </a:r>
              </a:p>
            </p:txBody>
          </p:sp>
        </p:grpSp>
        <p:pic>
          <p:nvPicPr>
            <p:cNvPr id="92" name="Graphic 91" descr="Satellite with solid fill">
              <a:extLst>
                <a:ext uri="{FF2B5EF4-FFF2-40B4-BE49-F238E27FC236}">
                  <a16:creationId xmlns:a16="http://schemas.microsoft.com/office/drawing/2014/main" id="{3180C696-7FE7-D496-06B3-C20AADC06A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7871" y="3094855"/>
              <a:ext cx="457200" cy="457200"/>
            </a:xfrm>
            <a:prstGeom prst="rect">
              <a:avLst/>
            </a:prstGeom>
          </p:spPr>
        </p:pic>
      </p:grpSp>
      <p:grpSp>
        <p:nvGrpSpPr>
          <p:cNvPr id="105" name="Group 104">
            <a:extLst>
              <a:ext uri="{FF2B5EF4-FFF2-40B4-BE49-F238E27FC236}">
                <a16:creationId xmlns:a16="http://schemas.microsoft.com/office/drawing/2014/main" id="{6ACE08ED-1764-1434-7BC7-681719EA6A6A}"/>
              </a:ext>
            </a:extLst>
          </p:cNvPr>
          <p:cNvGrpSpPr/>
          <p:nvPr/>
        </p:nvGrpSpPr>
        <p:grpSpPr>
          <a:xfrm>
            <a:off x="77616" y="1191964"/>
            <a:ext cx="2945843" cy="1703002"/>
            <a:chOff x="77616" y="1191964"/>
            <a:chExt cx="2945843" cy="1703002"/>
          </a:xfrm>
        </p:grpSpPr>
        <p:grpSp>
          <p:nvGrpSpPr>
            <p:cNvPr id="45" name="Group 44">
              <a:extLst>
                <a:ext uri="{FF2B5EF4-FFF2-40B4-BE49-F238E27FC236}">
                  <a16:creationId xmlns:a16="http://schemas.microsoft.com/office/drawing/2014/main" id="{259A09F1-20EF-A13D-9AE6-939104F4F93E}"/>
                </a:ext>
              </a:extLst>
            </p:cNvPr>
            <p:cNvGrpSpPr/>
            <p:nvPr/>
          </p:nvGrpSpPr>
          <p:grpSpPr>
            <a:xfrm>
              <a:off x="77616" y="1191964"/>
              <a:ext cx="2945843" cy="1703002"/>
              <a:chOff x="416311" y="1225130"/>
              <a:chExt cx="2735767" cy="1525504"/>
            </a:xfrm>
          </p:grpSpPr>
          <p:grpSp>
            <p:nvGrpSpPr>
              <p:cNvPr id="12" name="Group 11">
                <a:extLst>
                  <a:ext uri="{FF2B5EF4-FFF2-40B4-BE49-F238E27FC236}">
                    <a16:creationId xmlns:a16="http://schemas.microsoft.com/office/drawing/2014/main" id="{96AD5727-0902-59FD-A869-3911CBFFC1CC}"/>
                  </a:ext>
                </a:extLst>
              </p:cNvPr>
              <p:cNvGrpSpPr/>
              <p:nvPr/>
            </p:nvGrpSpPr>
            <p:grpSpPr>
              <a:xfrm>
                <a:off x="416311" y="1234068"/>
                <a:ext cx="2735767" cy="1516566"/>
                <a:chOff x="810321" y="1791629"/>
                <a:chExt cx="2170771" cy="1211301"/>
              </a:xfrm>
            </p:grpSpPr>
            <p:sp>
              <p:nvSpPr>
                <p:cNvPr id="11" name="Rectangle: Rounded Corners 10">
                  <a:extLst>
                    <a:ext uri="{FF2B5EF4-FFF2-40B4-BE49-F238E27FC236}">
                      <a16:creationId xmlns:a16="http://schemas.microsoft.com/office/drawing/2014/main" id="{4083FBBB-BCB8-C928-F858-774F2FFDFD5B}"/>
                    </a:ext>
                  </a:extLst>
                </p:cNvPr>
                <p:cNvSpPr/>
                <p:nvPr/>
              </p:nvSpPr>
              <p:spPr>
                <a:xfrm>
                  <a:off x="810321"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a:cs typeface="Space Grotesk Medium"/>
                  </a:endParaRPr>
                </a:p>
                <a:p>
                  <a:pPr algn="ctr"/>
                  <a:r>
                    <a:rPr lang="en-US" sz="1100">
                      <a:latin typeface="Space Grotesk Medium"/>
                      <a:cs typeface="Space Grotesk Medium"/>
                    </a:rPr>
                    <a:t>Temperature </a:t>
                  </a:r>
                  <a:endParaRPr lang="en-US"/>
                </a:p>
                <a:p>
                  <a:pPr algn="ctr"/>
                  <a:r>
                    <a:rPr lang="en-US" sz="1100">
                      <a:latin typeface="Space Grotesk Medium"/>
                      <a:cs typeface="Space Grotesk Medium"/>
                    </a:rPr>
                    <a:t>Humidity </a:t>
                  </a:r>
                  <a:endParaRPr lang="en-US"/>
                </a:p>
                <a:p>
                  <a:pPr algn="ctr"/>
                  <a:r>
                    <a:rPr lang="en-US" sz="1100">
                      <a:latin typeface="Space Grotesk Medium"/>
                      <a:cs typeface="Space Grotesk Medium"/>
                    </a:rPr>
                    <a:t>Wind speed/direction </a:t>
                  </a:r>
                </a:p>
                <a:p>
                  <a:pPr algn="ctr"/>
                  <a:r>
                    <a:rPr lang="en-US" sz="1100">
                      <a:latin typeface="Space Grotesk Medium"/>
                      <a:cs typeface="Space Grotesk Medium"/>
                    </a:rPr>
                    <a:t>Lightning </a:t>
                  </a:r>
                </a:p>
                <a:p>
                  <a:pPr algn="ctr"/>
                  <a:r>
                    <a:rPr lang="en-US" sz="1100">
                      <a:latin typeface="Space Grotesk Medium"/>
                      <a:cs typeface="Space Grotesk Medium"/>
                    </a:rPr>
                    <a:t>Drought indices (FWI)</a:t>
                  </a:r>
                </a:p>
              </p:txBody>
            </p:sp>
            <p:sp>
              <p:nvSpPr>
                <p:cNvPr id="10" name="Rectangle: Rounded Corners 9">
                  <a:extLst>
                    <a:ext uri="{FF2B5EF4-FFF2-40B4-BE49-F238E27FC236}">
                      <a16:creationId xmlns:a16="http://schemas.microsoft.com/office/drawing/2014/main" id="{F97491D6-41EB-7310-5DB0-D2CF2536CCCE}"/>
                    </a:ext>
                  </a:extLst>
                </p:cNvPr>
                <p:cNvSpPr/>
                <p:nvPr/>
              </p:nvSpPr>
              <p:spPr>
                <a:xfrm>
                  <a:off x="810321" y="1791629"/>
                  <a:ext cx="2170771" cy="423746"/>
                </a:xfrm>
                <a:prstGeom prst="roundRect">
                  <a:avLst/>
                </a:prstGeom>
                <a:solidFill>
                  <a:srgbClr val="D1E9F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IN" sz="1200">
                      <a:latin typeface="Space Grotesk Medium"/>
                      <a:cs typeface="Space Grotesk Medium"/>
                    </a:rPr>
                    <a:t>                    </a:t>
                  </a:r>
                  <a:r>
                    <a:rPr lang="en-IN" sz="1200" b="1">
                      <a:latin typeface="Space Grotesk Medium"/>
                      <a:cs typeface="Space Grotesk Medium"/>
                    </a:rPr>
                    <a:t>Weather &amp; Climate</a:t>
                  </a:r>
                </a:p>
              </p:txBody>
            </p:sp>
          </p:grpSp>
          <p:pic>
            <p:nvPicPr>
              <p:cNvPr id="42" name="Graphic 41" descr="Lightning with solid fill">
                <a:extLst>
                  <a:ext uri="{FF2B5EF4-FFF2-40B4-BE49-F238E27FC236}">
                    <a16:creationId xmlns:a16="http://schemas.microsoft.com/office/drawing/2014/main" id="{3B87C526-8951-127A-D522-8716013476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939" y="1225130"/>
                <a:ext cx="598947" cy="598947"/>
              </a:xfrm>
              <a:prstGeom prst="rect">
                <a:avLst/>
              </a:prstGeom>
            </p:spPr>
          </p:pic>
          <p:pic>
            <p:nvPicPr>
              <p:cNvPr id="44" name="Picture 43">
                <a:extLst>
                  <a:ext uri="{FF2B5EF4-FFF2-40B4-BE49-F238E27FC236}">
                    <a16:creationId xmlns:a16="http://schemas.microsoft.com/office/drawing/2014/main" id="{C1B91DA3-7915-4A34-9292-62FCF1086FC2}"/>
                  </a:ext>
                </a:extLst>
              </p:cNvPr>
              <p:cNvPicPr>
                <a:picLocks noChangeAspect="1"/>
              </p:cNvPicPr>
              <p:nvPr/>
            </p:nvPicPr>
            <p:blipFill>
              <a:blip r:embed="rId7"/>
              <a:stretch>
                <a:fillRect/>
              </a:stretch>
            </p:blipFill>
            <p:spPr>
              <a:xfrm>
                <a:off x="447401" y="1988166"/>
                <a:ext cx="516290" cy="560452"/>
              </a:xfrm>
              <a:prstGeom prst="rect">
                <a:avLst/>
              </a:prstGeom>
            </p:spPr>
          </p:pic>
        </p:grpSp>
        <p:pic>
          <p:nvPicPr>
            <p:cNvPr id="98" name="Picture 97">
              <a:extLst>
                <a:ext uri="{FF2B5EF4-FFF2-40B4-BE49-F238E27FC236}">
                  <a16:creationId xmlns:a16="http://schemas.microsoft.com/office/drawing/2014/main" id="{60942232-36AC-CAAD-8F78-8ED3EA8CA700}"/>
                </a:ext>
              </a:extLst>
            </p:cNvPr>
            <p:cNvPicPr>
              <a:picLocks noChangeAspect="1"/>
            </p:cNvPicPr>
            <p:nvPr/>
          </p:nvPicPr>
          <p:blipFill>
            <a:blip r:embed="rId8"/>
            <a:stretch>
              <a:fillRect/>
            </a:stretch>
          </p:blipFill>
          <p:spPr>
            <a:xfrm>
              <a:off x="2467566" y="2173194"/>
              <a:ext cx="446926" cy="398120"/>
            </a:xfrm>
            <a:prstGeom prst="rect">
              <a:avLst/>
            </a:prstGeom>
          </p:spPr>
        </p:pic>
      </p:grpSp>
      <p:grpSp>
        <p:nvGrpSpPr>
          <p:cNvPr id="106" name="Group 105">
            <a:extLst>
              <a:ext uri="{FF2B5EF4-FFF2-40B4-BE49-F238E27FC236}">
                <a16:creationId xmlns:a16="http://schemas.microsoft.com/office/drawing/2014/main" id="{C53CD2E6-B275-8DA1-C61F-A3AC1AD76157}"/>
              </a:ext>
            </a:extLst>
          </p:cNvPr>
          <p:cNvGrpSpPr/>
          <p:nvPr/>
        </p:nvGrpSpPr>
        <p:grpSpPr>
          <a:xfrm>
            <a:off x="3102928" y="1222572"/>
            <a:ext cx="2945844" cy="1695237"/>
            <a:chOff x="3102928" y="1222572"/>
            <a:chExt cx="2945844" cy="1695237"/>
          </a:xfrm>
        </p:grpSpPr>
        <p:grpSp>
          <p:nvGrpSpPr>
            <p:cNvPr id="59" name="Group 58">
              <a:extLst>
                <a:ext uri="{FF2B5EF4-FFF2-40B4-BE49-F238E27FC236}">
                  <a16:creationId xmlns:a16="http://schemas.microsoft.com/office/drawing/2014/main" id="{7B5A9AFB-F0B5-424B-B310-8CCADD15754B}"/>
                </a:ext>
              </a:extLst>
            </p:cNvPr>
            <p:cNvGrpSpPr/>
            <p:nvPr/>
          </p:nvGrpSpPr>
          <p:grpSpPr>
            <a:xfrm>
              <a:off x="3102928" y="1222572"/>
              <a:ext cx="2945844" cy="1695237"/>
              <a:chOff x="3514429" y="1211314"/>
              <a:chExt cx="3111637" cy="1848761"/>
            </a:xfrm>
          </p:grpSpPr>
          <p:grpSp>
            <p:nvGrpSpPr>
              <p:cNvPr id="56" name="Group 55">
                <a:extLst>
                  <a:ext uri="{FF2B5EF4-FFF2-40B4-BE49-F238E27FC236}">
                    <a16:creationId xmlns:a16="http://schemas.microsoft.com/office/drawing/2014/main" id="{BFDA0ED1-49F9-98F0-C228-401B06C0DDD5}"/>
                  </a:ext>
                </a:extLst>
              </p:cNvPr>
              <p:cNvGrpSpPr/>
              <p:nvPr/>
            </p:nvGrpSpPr>
            <p:grpSpPr>
              <a:xfrm>
                <a:off x="3514429" y="1211314"/>
                <a:ext cx="3111637" cy="1848761"/>
                <a:chOff x="3514429" y="1211314"/>
                <a:chExt cx="3111637" cy="1848761"/>
              </a:xfrm>
            </p:grpSpPr>
            <p:grpSp>
              <p:nvGrpSpPr>
                <p:cNvPr id="49" name="Group 48">
                  <a:extLst>
                    <a:ext uri="{FF2B5EF4-FFF2-40B4-BE49-F238E27FC236}">
                      <a16:creationId xmlns:a16="http://schemas.microsoft.com/office/drawing/2014/main" id="{8EBFE85F-D7A6-0806-3134-9759803B828D}"/>
                    </a:ext>
                  </a:extLst>
                </p:cNvPr>
                <p:cNvGrpSpPr/>
                <p:nvPr/>
              </p:nvGrpSpPr>
              <p:grpSpPr>
                <a:xfrm>
                  <a:off x="3514429" y="1213727"/>
                  <a:ext cx="3111637" cy="1846348"/>
                  <a:chOff x="810320" y="1791629"/>
                  <a:chExt cx="2170772" cy="1211301"/>
                </a:xfrm>
              </p:grpSpPr>
              <p:sp>
                <p:nvSpPr>
                  <p:cNvPr id="52" name="Rectangle: Rounded Corners 51">
                    <a:extLst>
                      <a:ext uri="{FF2B5EF4-FFF2-40B4-BE49-F238E27FC236}">
                        <a16:creationId xmlns:a16="http://schemas.microsoft.com/office/drawing/2014/main" id="{E3196CB1-295E-ECC3-BA21-F3ADB7F87EC0}"/>
                      </a:ext>
                    </a:extLst>
                  </p:cNvPr>
                  <p:cNvSpPr/>
                  <p:nvPr/>
                </p:nvSpPr>
                <p:spPr>
                  <a:xfrm>
                    <a:off x="810320"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marL="171450" indent="-171450" algn="ctr">
                      <a:buFont typeface="Arial" panose="020B0604020202020204" pitchFamily="34" charset="0"/>
                      <a:buChar char="•"/>
                    </a:pPr>
                    <a:endParaRPr lang="en-US" sz="1100">
                      <a:latin typeface="Space Grotesk Medium" panose="020B0604020202020204" charset="0"/>
                      <a:cs typeface="Space Grotesk Medium" panose="020B0604020202020204" charset="0"/>
                    </a:endParaRPr>
                  </a:p>
                  <a:p>
                    <a:pPr algn="ctr"/>
                    <a:r>
                      <a:rPr lang="en-US" sz="1100">
                        <a:latin typeface="Space Grotesk Medium"/>
                        <a:cs typeface="Space Grotesk Medium"/>
                      </a:rPr>
                      <a:t>Vegetation type fuel </a:t>
                    </a:r>
                  </a:p>
                  <a:p>
                    <a:pPr algn="ctr"/>
                    <a:r>
                      <a:rPr lang="en-US" sz="1100">
                        <a:latin typeface="Space Grotesk Medium"/>
                        <a:cs typeface="Space Grotesk Medium"/>
                      </a:rPr>
                      <a:t> Soil moisture </a:t>
                    </a:r>
                  </a:p>
                  <a:p>
                    <a:pPr algn="ctr"/>
                    <a:r>
                      <a:rPr lang="en-US" sz="1100">
                        <a:latin typeface="Space Grotesk Medium"/>
                        <a:cs typeface="Space Grotesk Medium"/>
                      </a:rPr>
                      <a:t>Slope/elevation,</a:t>
                    </a:r>
                  </a:p>
                  <a:p>
                    <a:pPr algn="ctr"/>
                    <a:r>
                      <a:rPr lang="en-US" sz="1100">
                        <a:latin typeface="Space Grotesk Medium"/>
                        <a:cs typeface="Space Grotesk Medium"/>
                      </a:rPr>
                      <a:t>Historical burn scars</a:t>
                    </a:r>
                  </a:p>
                </p:txBody>
              </p:sp>
              <p:sp>
                <p:nvSpPr>
                  <p:cNvPr id="53" name="Rectangle: Rounded Corners 52">
                    <a:extLst>
                      <a:ext uri="{FF2B5EF4-FFF2-40B4-BE49-F238E27FC236}">
                        <a16:creationId xmlns:a16="http://schemas.microsoft.com/office/drawing/2014/main" id="{F24A30E1-704A-5922-56CA-02AC2E4078B7}"/>
                      </a:ext>
                    </a:extLst>
                  </p:cNvPr>
                  <p:cNvSpPr/>
                  <p:nvPr/>
                </p:nvSpPr>
                <p:spPr>
                  <a:xfrm>
                    <a:off x="810321" y="1791629"/>
                    <a:ext cx="2170771" cy="423746"/>
                  </a:xfrm>
                  <a:prstGeom prst="roundRect">
                    <a:avLst/>
                  </a:prstGeom>
                  <a:solidFill>
                    <a:srgbClr val="D8EDD8"/>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a:latin typeface="Space Grotesk Medium"/>
                        <a:cs typeface="Space Grotesk Medium"/>
                      </a:rPr>
                      <a:t>              </a:t>
                    </a:r>
                    <a:r>
                      <a:rPr lang="en-IN" sz="1200" b="1">
                        <a:latin typeface="Space Grotesk Medium"/>
                        <a:cs typeface="Space Grotesk Medium"/>
                      </a:rPr>
                      <a:t>Environmental &amp; Topographic</a:t>
                    </a:r>
                    <a:endParaRPr lang="en-US"/>
                  </a:p>
                </p:txBody>
              </p:sp>
            </p:grpSp>
            <p:pic>
              <p:nvPicPr>
                <p:cNvPr id="55" name="Graphic 54" descr="Highway scene with solid fill">
                  <a:extLst>
                    <a:ext uri="{FF2B5EF4-FFF2-40B4-BE49-F238E27FC236}">
                      <a16:creationId xmlns:a16="http://schemas.microsoft.com/office/drawing/2014/main" id="{08C9E0C9-0B0A-05B6-ED5C-96D1CF55D5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8320" y="1211314"/>
                  <a:ext cx="498088" cy="498088"/>
                </a:xfrm>
                <a:prstGeom prst="rect">
                  <a:avLst/>
                </a:prstGeom>
              </p:spPr>
            </p:pic>
          </p:grpSp>
          <p:pic>
            <p:nvPicPr>
              <p:cNvPr id="58" name="Picture 57">
                <a:extLst>
                  <a:ext uri="{FF2B5EF4-FFF2-40B4-BE49-F238E27FC236}">
                    <a16:creationId xmlns:a16="http://schemas.microsoft.com/office/drawing/2014/main" id="{72285440-527D-A5F4-5488-9D49D15A07F4}"/>
                  </a:ext>
                </a:extLst>
              </p:cNvPr>
              <p:cNvPicPr>
                <a:picLocks noChangeAspect="1"/>
              </p:cNvPicPr>
              <p:nvPr/>
            </p:nvPicPr>
            <p:blipFill>
              <a:blip r:embed="rId11"/>
              <a:stretch>
                <a:fillRect/>
              </a:stretch>
            </p:blipFill>
            <p:spPr>
              <a:xfrm>
                <a:off x="3589069" y="2014371"/>
                <a:ext cx="700609" cy="639429"/>
              </a:xfrm>
              <a:prstGeom prst="rect">
                <a:avLst/>
              </a:prstGeom>
            </p:spPr>
          </p:pic>
        </p:grpSp>
        <p:pic>
          <p:nvPicPr>
            <p:cNvPr id="100" name="Picture 99">
              <a:extLst>
                <a:ext uri="{FF2B5EF4-FFF2-40B4-BE49-F238E27FC236}">
                  <a16:creationId xmlns:a16="http://schemas.microsoft.com/office/drawing/2014/main" id="{EDC738A1-D10D-6405-B29F-9B9BBC272080}"/>
                </a:ext>
              </a:extLst>
            </p:cNvPr>
            <p:cNvPicPr>
              <a:picLocks noChangeAspect="1"/>
            </p:cNvPicPr>
            <p:nvPr/>
          </p:nvPicPr>
          <p:blipFill>
            <a:blip r:embed="rId12"/>
            <a:stretch>
              <a:fillRect/>
            </a:stretch>
          </p:blipFill>
          <p:spPr>
            <a:xfrm>
              <a:off x="5341121" y="2139515"/>
              <a:ext cx="580727" cy="619080"/>
            </a:xfrm>
            <a:prstGeom prst="rect">
              <a:avLst/>
            </a:prstGeom>
          </p:spPr>
        </p:pic>
      </p:grpSp>
      <p:grpSp>
        <p:nvGrpSpPr>
          <p:cNvPr id="107" name="Group 106">
            <a:extLst>
              <a:ext uri="{FF2B5EF4-FFF2-40B4-BE49-F238E27FC236}">
                <a16:creationId xmlns:a16="http://schemas.microsoft.com/office/drawing/2014/main" id="{7ED4958D-15E4-DA7F-700E-CCE9F634F71C}"/>
              </a:ext>
            </a:extLst>
          </p:cNvPr>
          <p:cNvGrpSpPr/>
          <p:nvPr/>
        </p:nvGrpSpPr>
        <p:grpSpPr>
          <a:xfrm>
            <a:off x="6128947" y="1219893"/>
            <a:ext cx="2945843" cy="1693024"/>
            <a:chOff x="6128947" y="1219893"/>
            <a:chExt cx="2945843" cy="1693024"/>
          </a:xfrm>
        </p:grpSpPr>
        <p:grpSp>
          <p:nvGrpSpPr>
            <p:cNvPr id="85" name="Group 84">
              <a:extLst>
                <a:ext uri="{FF2B5EF4-FFF2-40B4-BE49-F238E27FC236}">
                  <a16:creationId xmlns:a16="http://schemas.microsoft.com/office/drawing/2014/main" id="{3932FF17-6EDE-7D0A-5B6E-F21553DE53FE}"/>
                </a:ext>
              </a:extLst>
            </p:cNvPr>
            <p:cNvGrpSpPr/>
            <p:nvPr/>
          </p:nvGrpSpPr>
          <p:grpSpPr>
            <a:xfrm>
              <a:off x="6128947" y="1219893"/>
              <a:ext cx="2945843" cy="1693024"/>
              <a:chOff x="6128947" y="1219893"/>
              <a:chExt cx="2945843" cy="1693024"/>
            </a:xfrm>
          </p:grpSpPr>
          <p:grpSp>
            <p:nvGrpSpPr>
              <p:cNvPr id="63" name="Group 62">
                <a:extLst>
                  <a:ext uri="{FF2B5EF4-FFF2-40B4-BE49-F238E27FC236}">
                    <a16:creationId xmlns:a16="http://schemas.microsoft.com/office/drawing/2014/main" id="{0DEE39A4-1ACD-477D-E81C-E2FD90A6D782}"/>
                  </a:ext>
                </a:extLst>
              </p:cNvPr>
              <p:cNvGrpSpPr/>
              <p:nvPr/>
            </p:nvGrpSpPr>
            <p:grpSpPr>
              <a:xfrm>
                <a:off x="6128947" y="1219893"/>
                <a:ext cx="2945843" cy="1693024"/>
                <a:chOff x="810321" y="1791629"/>
                <a:chExt cx="2170771" cy="1211301"/>
              </a:xfrm>
            </p:grpSpPr>
            <p:sp>
              <p:nvSpPr>
                <p:cNvPr id="65" name="Rectangle: Rounded Corners 64">
                  <a:extLst>
                    <a:ext uri="{FF2B5EF4-FFF2-40B4-BE49-F238E27FC236}">
                      <a16:creationId xmlns:a16="http://schemas.microsoft.com/office/drawing/2014/main" id="{06BE4BD5-5FF0-A630-E46E-5ED269D1513B}"/>
                    </a:ext>
                  </a:extLst>
                </p:cNvPr>
                <p:cNvSpPr/>
                <p:nvPr/>
              </p:nvSpPr>
              <p:spPr>
                <a:xfrm>
                  <a:off x="810321"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marL="171450" indent="-171450" algn="ctr">
                    <a:buFont typeface="Arial" panose="020B0604020202020204" pitchFamily="34" charset="0"/>
                    <a:buChar char="•"/>
                  </a:pPr>
                  <a:endParaRPr lang="en-US" sz="1100">
                    <a:latin typeface="Space Grotesk Medium" panose="020B0604020202020204" charset="0"/>
                    <a:cs typeface="Space Grotesk Medium" panose="020B0604020202020204" charset="0"/>
                  </a:endParaRPr>
                </a:p>
                <a:p>
                  <a:pPr algn="ctr"/>
                  <a:r>
                    <a:rPr lang="en-US" sz="1100">
                      <a:latin typeface="Space Grotesk Medium"/>
                      <a:cs typeface="Space Grotesk Medium"/>
                    </a:rPr>
                    <a:t>Past ignitions</a:t>
                  </a:r>
                </a:p>
                <a:p>
                  <a:pPr algn="ctr"/>
                  <a:r>
                    <a:rPr lang="en-US" sz="1100">
                      <a:latin typeface="Space Grotesk Medium"/>
                      <a:cs typeface="Space Grotesk Medium"/>
                    </a:rPr>
                    <a:t>Time to detection </a:t>
                  </a:r>
                  <a:endParaRPr lang="en-US">
                    <a:latin typeface="Arial"/>
                    <a:cs typeface="Arial"/>
                  </a:endParaRPr>
                </a:p>
                <a:p>
                  <a:pPr algn="ctr"/>
                  <a:r>
                    <a:rPr lang="en-US" sz="1100">
                      <a:latin typeface="Space Grotesk Medium"/>
                      <a:cs typeface="Space Grotesk Medium"/>
                    </a:rPr>
                    <a:t>Solving time </a:t>
                  </a:r>
                </a:p>
                <a:p>
                  <a:pPr algn="ctr"/>
                  <a:r>
                    <a:rPr lang="en-US" sz="1100">
                      <a:latin typeface="Space Grotesk Medium"/>
                      <a:cs typeface="Space Grotesk Medium"/>
                    </a:rPr>
                    <a:t>Total area </a:t>
                  </a:r>
                </a:p>
                <a:p>
                  <a:pPr algn="ctr"/>
                  <a:r>
                    <a:rPr lang="en-US" sz="1100">
                      <a:latin typeface="Space Grotesk Medium"/>
                      <a:cs typeface="Space Grotesk Medium"/>
                    </a:rPr>
                    <a:t>burned</a:t>
                  </a:r>
                </a:p>
              </p:txBody>
            </p:sp>
            <p:sp>
              <p:nvSpPr>
                <p:cNvPr id="66" name="Rectangle: Rounded Corners 65">
                  <a:extLst>
                    <a:ext uri="{FF2B5EF4-FFF2-40B4-BE49-F238E27FC236}">
                      <a16:creationId xmlns:a16="http://schemas.microsoft.com/office/drawing/2014/main" id="{F153CFA8-D085-C10F-A6AF-88422884DECB}"/>
                    </a:ext>
                  </a:extLst>
                </p:cNvPr>
                <p:cNvSpPr/>
                <p:nvPr/>
              </p:nvSpPr>
              <p:spPr>
                <a:xfrm>
                  <a:off x="810321" y="1791629"/>
                  <a:ext cx="2170771" cy="423746"/>
                </a:xfrm>
                <a:prstGeom prst="roundRect">
                  <a:avLst/>
                </a:prstGeom>
                <a:solidFill>
                  <a:srgbClr val="E6E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IN" sz="1200">
                      <a:latin typeface="Space Grotesk Medium"/>
                      <a:cs typeface="Space Grotesk Medium"/>
                    </a:rPr>
                    <a:t>                 </a:t>
                  </a:r>
                  <a:r>
                    <a:rPr lang="en-IN" sz="1200" b="1">
                      <a:latin typeface="Space Grotesk Medium"/>
                      <a:cs typeface="Space Grotesk Medium"/>
                    </a:rPr>
                    <a:t>Historical Incidents</a:t>
                  </a:r>
                </a:p>
              </p:txBody>
            </p:sp>
          </p:grpSp>
          <p:pic>
            <p:nvPicPr>
              <p:cNvPr id="82" name="Graphic 81" descr="Stopwatch with solid fill">
                <a:extLst>
                  <a:ext uri="{FF2B5EF4-FFF2-40B4-BE49-F238E27FC236}">
                    <a16:creationId xmlns:a16="http://schemas.microsoft.com/office/drawing/2014/main" id="{42D3882A-4D32-9800-4157-C00B1D5990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75594" y="1273283"/>
                <a:ext cx="496913" cy="496913"/>
              </a:xfrm>
              <a:prstGeom prst="rect">
                <a:avLst/>
              </a:prstGeom>
            </p:spPr>
          </p:pic>
          <p:pic>
            <p:nvPicPr>
              <p:cNvPr id="84" name="Picture 83">
                <a:extLst>
                  <a:ext uri="{FF2B5EF4-FFF2-40B4-BE49-F238E27FC236}">
                    <a16:creationId xmlns:a16="http://schemas.microsoft.com/office/drawing/2014/main" id="{BCBDF725-7FCD-912D-5443-23E75EA17EB9}"/>
                  </a:ext>
                </a:extLst>
              </p:cNvPr>
              <p:cNvPicPr>
                <a:picLocks noChangeAspect="1"/>
              </p:cNvPicPr>
              <p:nvPr/>
            </p:nvPicPr>
            <p:blipFill>
              <a:blip r:embed="rId15"/>
              <a:stretch>
                <a:fillRect/>
              </a:stretch>
            </p:blipFill>
            <p:spPr>
              <a:xfrm>
                <a:off x="6186387" y="2210102"/>
                <a:ext cx="779410" cy="526268"/>
              </a:xfrm>
              <a:prstGeom prst="rect">
                <a:avLst/>
              </a:prstGeom>
            </p:spPr>
          </p:pic>
        </p:grpSp>
        <p:pic>
          <p:nvPicPr>
            <p:cNvPr id="102" name="Picture 101">
              <a:extLst>
                <a:ext uri="{FF2B5EF4-FFF2-40B4-BE49-F238E27FC236}">
                  <a16:creationId xmlns:a16="http://schemas.microsoft.com/office/drawing/2014/main" id="{BB989C74-42D5-8C9D-058A-5C632B5C5071}"/>
                </a:ext>
              </a:extLst>
            </p:cNvPr>
            <p:cNvPicPr>
              <a:picLocks noChangeAspect="1"/>
            </p:cNvPicPr>
            <p:nvPr/>
          </p:nvPicPr>
          <p:blipFill>
            <a:blip r:embed="rId16"/>
            <a:stretch>
              <a:fillRect/>
            </a:stretch>
          </p:blipFill>
          <p:spPr>
            <a:xfrm>
              <a:off x="8442876" y="2244035"/>
              <a:ext cx="556410" cy="503777"/>
            </a:xfrm>
            <a:prstGeom prst="rect">
              <a:avLst/>
            </a:prstGeom>
          </p:spPr>
        </p:pic>
      </p:grpSp>
      <p:grpSp>
        <p:nvGrpSpPr>
          <p:cNvPr id="108" name="Group 107">
            <a:extLst>
              <a:ext uri="{FF2B5EF4-FFF2-40B4-BE49-F238E27FC236}">
                <a16:creationId xmlns:a16="http://schemas.microsoft.com/office/drawing/2014/main" id="{306D183B-BFD2-3F65-52A2-B7657DFB3BBB}"/>
              </a:ext>
            </a:extLst>
          </p:cNvPr>
          <p:cNvGrpSpPr/>
          <p:nvPr/>
        </p:nvGrpSpPr>
        <p:grpSpPr>
          <a:xfrm>
            <a:off x="1550537" y="3029884"/>
            <a:ext cx="2945843" cy="1693024"/>
            <a:chOff x="1550537" y="3029884"/>
            <a:chExt cx="2945843" cy="1693024"/>
          </a:xfrm>
        </p:grpSpPr>
        <p:grpSp>
          <p:nvGrpSpPr>
            <p:cNvPr id="90" name="Group 89">
              <a:extLst>
                <a:ext uri="{FF2B5EF4-FFF2-40B4-BE49-F238E27FC236}">
                  <a16:creationId xmlns:a16="http://schemas.microsoft.com/office/drawing/2014/main" id="{6DE4B106-0FAA-A94C-C791-6D71B1874DA1}"/>
                </a:ext>
              </a:extLst>
            </p:cNvPr>
            <p:cNvGrpSpPr/>
            <p:nvPr/>
          </p:nvGrpSpPr>
          <p:grpSpPr>
            <a:xfrm>
              <a:off x="1550537" y="3029884"/>
              <a:ext cx="2945843" cy="1693024"/>
              <a:chOff x="1550537" y="3029884"/>
              <a:chExt cx="2945843" cy="1693024"/>
            </a:xfrm>
          </p:grpSpPr>
          <p:grpSp>
            <p:nvGrpSpPr>
              <p:cNvPr id="70" name="Group 69">
                <a:extLst>
                  <a:ext uri="{FF2B5EF4-FFF2-40B4-BE49-F238E27FC236}">
                    <a16:creationId xmlns:a16="http://schemas.microsoft.com/office/drawing/2014/main" id="{AEBA682E-5EED-FC7B-B408-392CB5BA39B0}"/>
                  </a:ext>
                </a:extLst>
              </p:cNvPr>
              <p:cNvGrpSpPr/>
              <p:nvPr/>
            </p:nvGrpSpPr>
            <p:grpSpPr>
              <a:xfrm>
                <a:off x="1550537" y="3029884"/>
                <a:ext cx="2945843" cy="1693024"/>
                <a:chOff x="810321" y="1791629"/>
                <a:chExt cx="2170771" cy="1211301"/>
              </a:xfrm>
            </p:grpSpPr>
            <p:sp>
              <p:nvSpPr>
                <p:cNvPr id="72" name="Rectangle: Rounded Corners 71">
                  <a:extLst>
                    <a:ext uri="{FF2B5EF4-FFF2-40B4-BE49-F238E27FC236}">
                      <a16:creationId xmlns:a16="http://schemas.microsoft.com/office/drawing/2014/main" id="{8EFF68AE-2E4A-6999-8DED-9C77DFFC4712}"/>
                    </a:ext>
                  </a:extLst>
                </p:cNvPr>
                <p:cNvSpPr/>
                <p:nvPr/>
              </p:nvSpPr>
              <p:spPr>
                <a:xfrm>
                  <a:off x="810321" y="1791629"/>
                  <a:ext cx="2170771" cy="12113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endParaRPr lang="en-US" sz="1100">
                    <a:latin typeface="Space Grotesk Medium" panose="020B0604020202020204" charset="0"/>
                    <a:cs typeface="Space Grotesk Medium" panose="020B0604020202020204" charset="0"/>
                  </a:endParaRPr>
                </a:p>
                <a:p>
                  <a:pPr algn="ctr"/>
                  <a:r>
                    <a:rPr lang="en-US" sz="1100">
                      <a:latin typeface="Space Grotesk Medium"/>
                      <a:cs typeface="Space Grotesk Medium"/>
                    </a:rPr>
                    <a:t>Communities </a:t>
                  </a:r>
                </a:p>
                <a:p>
                  <a:pPr algn="ctr"/>
                  <a:r>
                    <a:rPr lang="en-US" sz="1100">
                      <a:latin typeface="Space Grotesk Medium"/>
                      <a:cs typeface="Space Grotesk Medium"/>
                    </a:rPr>
                    <a:t>Power lines </a:t>
                  </a:r>
                  <a:endParaRPr lang="en-US">
                    <a:latin typeface="Arial"/>
                    <a:cs typeface="Arial"/>
                  </a:endParaRPr>
                </a:p>
                <a:p>
                  <a:pPr algn="ctr"/>
                  <a:r>
                    <a:rPr lang="en-US" sz="1100">
                      <a:latin typeface="Space Grotesk Medium"/>
                      <a:cs typeface="Space Grotesk Medium"/>
                    </a:rPr>
                    <a:t>Water plants  </a:t>
                  </a:r>
                </a:p>
                <a:p>
                  <a:pPr algn="ctr"/>
                  <a:r>
                    <a:rPr lang="en-US" sz="1100">
                      <a:latin typeface="Space Grotesk Medium"/>
                      <a:cs typeface="Space Grotesk Medium"/>
                    </a:rPr>
                    <a:t>Air-quality index</a:t>
                  </a:r>
                </a:p>
              </p:txBody>
            </p:sp>
            <p:sp>
              <p:nvSpPr>
                <p:cNvPr id="73" name="Rectangle: Rounded Corners 72">
                  <a:extLst>
                    <a:ext uri="{FF2B5EF4-FFF2-40B4-BE49-F238E27FC236}">
                      <a16:creationId xmlns:a16="http://schemas.microsoft.com/office/drawing/2014/main" id="{C2BD2905-73FF-CDD1-74DD-CC4799F146D7}"/>
                    </a:ext>
                  </a:extLst>
                </p:cNvPr>
                <p:cNvSpPr/>
                <p:nvPr/>
              </p:nvSpPr>
              <p:spPr>
                <a:xfrm>
                  <a:off x="810321" y="1791629"/>
                  <a:ext cx="2170771" cy="423746"/>
                </a:xfrm>
                <a:prstGeom prst="roundRect">
                  <a:avLst/>
                </a:prstGeom>
                <a:solidFill>
                  <a:srgbClr val="FFE9D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a:latin typeface="Space Grotesk Medium"/>
                      <a:cs typeface="Space Grotesk Medium"/>
                    </a:rPr>
                    <a:t>               </a:t>
                  </a:r>
                  <a:r>
                    <a:rPr lang="en-IN" sz="1200" b="1">
                      <a:latin typeface="Space Grotesk Medium"/>
                      <a:cs typeface="Space Grotesk Medium"/>
                    </a:rPr>
                    <a:t>Community &amp; Infrastructure</a:t>
                  </a:r>
                </a:p>
              </p:txBody>
            </p:sp>
          </p:grpSp>
          <p:pic>
            <p:nvPicPr>
              <p:cNvPr id="87" name="Graphic 86" descr="City with solid fill">
                <a:extLst>
                  <a:ext uri="{FF2B5EF4-FFF2-40B4-BE49-F238E27FC236}">
                    <a16:creationId xmlns:a16="http://schemas.microsoft.com/office/drawing/2014/main" id="{9267985E-1A2C-EAC4-EE85-A6265E3AEA1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94217" y="3051725"/>
                <a:ext cx="543460" cy="543460"/>
              </a:xfrm>
              <a:prstGeom prst="rect">
                <a:avLst/>
              </a:prstGeom>
            </p:spPr>
          </p:pic>
          <p:pic>
            <p:nvPicPr>
              <p:cNvPr id="89" name="Picture 88">
                <a:extLst>
                  <a:ext uri="{FF2B5EF4-FFF2-40B4-BE49-F238E27FC236}">
                    <a16:creationId xmlns:a16="http://schemas.microsoft.com/office/drawing/2014/main" id="{4C553774-3B34-E97F-6A30-2F09DDC84BA8}"/>
                  </a:ext>
                </a:extLst>
              </p:cNvPr>
              <p:cNvPicPr>
                <a:picLocks noChangeAspect="1"/>
              </p:cNvPicPr>
              <p:nvPr/>
            </p:nvPicPr>
            <p:blipFill>
              <a:blip r:embed="rId19"/>
              <a:stretch>
                <a:fillRect/>
              </a:stretch>
            </p:blipFill>
            <p:spPr>
              <a:xfrm>
                <a:off x="1637128" y="3787526"/>
                <a:ext cx="721881" cy="770006"/>
              </a:xfrm>
              <a:prstGeom prst="rect">
                <a:avLst/>
              </a:prstGeom>
            </p:spPr>
          </p:pic>
        </p:grpSp>
        <p:pic>
          <p:nvPicPr>
            <p:cNvPr id="104" name="Picture 103">
              <a:extLst>
                <a:ext uri="{FF2B5EF4-FFF2-40B4-BE49-F238E27FC236}">
                  <a16:creationId xmlns:a16="http://schemas.microsoft.com/office/drawing/2014/main" id="{C70B3828-CCC4-BB51-2703-5304FC8C350E}"/>
                </a:ext>
              </a:extLst>
            </p:cNvPr>
            <p:cNvPicPr>
              <a:picLocks noChangeAspect="1"/>
            </p:cNvPicPr>
            <p:nvPr/>
          </p:nvPicPr>
          <p:blipFill>
            <a:blip r:embed="rId20"/>
            <a:stretch>
              <a:fillRect/>
            </a:stretch>
          </p:blipFill>
          <p:spPr>
            <a:xfrm>
              <a:off x="3690213" y="3909636"/>
              <a:ext cx="666843" cy="704948"/>
            </a:xfrm>
            <a:prstGeom prst="rect">
              <a:avLst/>
            </a:prstGeom>
          </p:spPr>
        </p:pic>
      </p:grpSp>
    </p:spTree>
    <p:extLst>
      <p:ext uri="{BB962C8B-B14F-4D97-AF65-F5344CB8AC3E}">
        <p14:creationId xmlns:p14="http://schemas.microsoft.com/office/powerpoint/2010/main" val="346357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4D49D354-4B69-04EA-89E6-9DD5131A4166}"/>
            </a:ext>
          </a:extLst>
        </p:cNvPr>
        <p:cNvGrpSpPr/>
        <p:nvPr/>
      </p:nvGrpSpPr>
      <p:grpSpPr>
        <a:xfrm>
          <a:off x="0" y="0"/>
          <a:ext cx="0" cy="0"/>
          <a:chOff x="0" y="0"/>
          <a:chExt cx="0" cy="0"/>
        </a:xfrm>
      </p:grpSpPr>
      <p:sp>
        <p:nvSpPr>
          <p:cNvPr id="19" name="Google Shape;366;p40">
            <a:extLst>
              <a:ext uri="{FF2B5EF4-FFF2-40B4-BE49-F238E27FC236}">
                <a16:creationId xmlns:a16="http://schemas.microsoft.com/office/drawing/2014/main" id="{00DBD5F1-B0F3-B1FA-8837-591A0EDF41C6}"/>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r>
              <a:rPr lang="en-US" sz="2500">
                <a:solidFill>
                  <a:srgbClr val="FFFFFF"/>
                </a:solidFill>
                <a:latin typeface="Space Grotesk Medium" panose="02020500000000000000" charset="0"/>
                <a:cs typeface="Space Grotesk Medium" panose="02020500000000000000" charset="0"/>
              </a:rPr>
              <a:t>Benchmarking: </a:t>
            </a:r>
            <a:r>
              <a:rPr lang="en-US" sz="2500" b="0">
                <a:solidFill>
                  <a:srgbClr val="FFFFFF"/>
                </a:solidFill>
                <a:latin typeface="Space Grotesk Medium" panose="02020500000000000000" charset="0"/>
                <a:cs typeface="Space Grotesk Medium" panose="02020500000000000000" charset="0"/>
              </a:rPr>
              <a:t>Canadian Practices</a:t>
            </a:r>
            <a:br>
              <a:rPr lang="en-US" sz="2500">
                <a:solidFill>
                  <a:srgbClr val="FFFFFF"/>
                </a:solidFill>
                <a:latin typeface="Space Grotesk Medium" panose="02020500000000000000" charset="0"/>
                <a:cs typeface="Space Grotesk Medium" panose="02020500000000000000" charset="0"/>
              </a:rPr>
            </a:br>
            <a:endParaRPr lang="en-US" sz="2500">
              <a:solidFill>
                <a:srgbClr val="FFFFFF"/>
              </a:solidFill>
              <a:latin typeface="Space Grotesk Medium" panose="02020500000000000000" charset="0"/>
              <a:cs typeface="Space Grotesk Medium" panose="02020500000000000000" charset="0"/>
            </a:endParaRPr>
          </a:p>
          <a:p>
            <a:pPr>
              <a:buSzPts val="2000"/>
            </a:pPr>
            <a:endParaRPr lang="en-US" altLang="zh-TW" sz="2500">
              <a:solidFill>
                <a:srgbClr val="FFFFFF"/>
              </a:solidFill>
              <a:latin typeface="Space Grotesk Medium" panose="02020500000000000000" charset="0"/>
              <a:cs typeface="Space Grotesk Medium" panose="02020500000000000000" charset="0"/>
            </a:endParaRPr>
          </a:p>
        </p:txBody>
      </p:sp>
      <p:sp>
        <p:nvSpPr>
          <p:cNvPr id="25" name="Rectangle 24">
            <a:extLst>
              <a:ext uri="{FF2B5EF4-FFF2-40B4-BE49-F238E27FC236}">
                <a16:creationId xmlns:a16="http://schemas.microsoft.com/office/drawing/2014/main" id="{0C8AABC8-1C0D-3C66-24D1-48707348BA42}"/>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2" name="Table 11">
            <a:extLst>
              <a:ext uri="{FF2B5EF4-FFF2-40B4-BE49-F238E27FC236}">
                <a16:creationId xmlns:a16="http://schemas.microsoft.com/office/drawing/2014/main" id="{141A56F7-9158-8B9E-B703-AEA1A9E3ECCC}"/>
              </a:ext>
            </a:extLst>
          </p:cNvPr>
          <p:cNvGraphicFramePr>
            <a:graphicFrameLocks noGrp="1"/>
          </p:cNvGraphicFramePr>
          <p:nvPr>
            <p:extLst>
              <p:ext uri="{D42A27DB-BD31-4B8C-83A1-F6EECF244321}">
                <p14:modId xmlns:p14="http://schemas.microsoft.com/office/powerpoint/2010/main" val="1045744486"/>
              </p:ext>
            </p:extLst>
          </p:nvPr>
        </p:nvGraphicFramePr>
        <p:xfrm>
          <a:off x="391550" y="1111934"/>
          <a:ext cx="8357228" cy="2914942"/>
        </p:xfrm>
        <a:graphic>
          <a:graphicData uri="http://schemas.openxmlformats.org/drawingml/2006/table">
            <a:tbl>
              <a:tblPr/>
              <a:tblGrid>
                <a:gridCol w="1605525">
                  <a:extLst>
                    <a:ext uri="{9D8B030D-6E8A-4147-A177-3AD203B41FA5}">
                      <a16:colId xmlns:a16="http://schemas.microsoft.com/office/drawing/2014/main" val="3277036582"/>
                    </a:ext>
                  </a:extLst>
                </a:gridCol>
                <a:gridCol w="3289754">
                  <a:extLst>
                    <a:ext uri="{9D8B030D-6E8A-4147-A177-3AD203B41FA5}">
                      <a16:colId xmlns:a16="http://schemas.microsoft.com/office/drawing/2014/main" val="796286348"/>
                    </a:ext>
                  </a:extLst>
                </a:gridCol>
                <a:gridCol w="3461949">
                  <a:extLst>
                    <a:ext uri="{9D8B030D-6E8A-4147-A177-3AD203B41FA5}">
                      <a16:colId xmlns:a16="http://schemas.microsoft.com/office/drawing/2014/main" val="425090136"/>
                    </a:ext>
                  </a:extLst>
                </a:gridCol>
              </a:tblGrid>
              <a:tr h="365760">
                <a:tc>
                  <a:txBody>
                    <a:bodyPr/>
                    <a:lstStyle/>
                    <a:p>
                      <a:pPr algn="ctr" rtl="0">
                        <a:lnSpc>
                          <a:spcPct val="100000"/>
                        </a:lnSpc>
                        <a:buNone/>
                      </a:pPr>
                      <a:r>
                        <a:rPr lang="en-CA" sz="1200" b="1">
                          <a:solidFill>
                            <a:srgbClr val="1F1F1F"/>
                          </a:solidFill>
                          <a:effectLst/>
                          <a:latin typeface="Space Grotesk Medium"/>
                          <a:cs typeface="Space Grotesk Medium"/>
                        </a:rPr>
                        <a:t>Province</a:t>
                      </a:r>
                      <a:endParaRPr lang="en-CA" sz="1200">
                        <a:solidFill>
                          <a:srgbClr val="1F1F1F"/>
                        </a:solidFill>
                        <a:effectLst/>
                        <a:latin typeface="Space Grotesk Medium" panose="02020500000000000000" charset="0"/>
                        <a:cs typeface="Space Grotesk Medium" panose="02020500000000000000" charset="0"/>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rtl="0">
                        <a:lnSpc>
                          <a:spcPct val="100000"/>
                        </a:lnSpc>
                        <a:buNone/>
                      </a:pPr>
                      <a:r>
                        <a:rPr lang="en-CA" sz="1200" b="1">
                          <a:solidFill>
                            <a:srgbClr val="1F1F1F"/>
                          </a:solidFill>
                          <a:effectLst/>
                          <a:latin typeface="Space Grotesk Medium"/>
                          <a:cs typeface="Space Grotesk Medium"/>
                        </a:rPr>
                        <a:t>Key Practices</a:t>
                      </a:r>
                      <a:endParaRPr lang="en-CA" sz="1200">
                        <a:solidFill>
                          <a:srgbClr val="1F1F1F"/>
                        </a:solidFill>
                        <a:effectLst/>
                        <a:latin typeface="Space Grotesk Medium" panose="02020500000000000000" charset="0"/>
                        <a:cs typeface="Space Grotesk Medium" panose="02020500000000000000" charset="0"/>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lvl="0" algn="ctr">
                        <a:lnSpc>
                          <a:spcPct val="100000"/>
                        </a:lnSpc>
                        <a:buNone/>
                      </a:pPr>
                      <a:r>
                        <a:rPr lang="en-CA" sz="1200" b="1">
                          <a:solidFill>
                            <a:srgbClr val="1F1F1F"/>
                          </a:solidFill>
                          <a:effectLst/>
                          <a:latin typeface="Space Grotesk Medium"/>
                          <a:cs typeface="Space Grotesk Medium"/>
                        </a:rPr>
                        <a:t>Relevance to Our Plan</a:t>
                      </a:r>
                      <a:endParaRPr lang="en-US"/>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05263903"/>
                  </a:ext>
                </a:extLst>
              </a:tr>
              <a:tr h="880982">
                <a:tc>
                  <a:txBody>
                    <a:bodyPr/>
                    <a:lstStyle/>
                    <a:p>
                      <a:pPr lvl="0" algn="ctr">
                        <a:lnSpc>
                          <a:spcPct val="150000"/>
                        </a:lnSpc>
                        <a:spcBef>
                          <a:spcPts val="0"/>
                        </a:spcBef>
                        <a:spcAft>
                          <a:spcPts val="0"/>
                        </a:spcAft>
                        <a:buNone/>
                      </a:pPr>
                      <a:r>
                        <a:rPr lang="en-US" sz="1100" b="0" i="0" u="none" strike="noStrike" noProof="0">
                          <a:solidFill>
                            <a:srgbClr val="000000"/>
                          </a:solidFill>
                          <a:effectLst/>
                          <a:latin typeface="Space Grotesk Medium"/>
                        </a:rPr>
                        <a:t>British Columbia (BC)</a:t>
                      </a:r>
                      <a:endParaRPr lang="en-CA" sz="1100" b="0" i="0" u="none" strike="noStrike" noProof="0">
                        <a:solidFill>
                          <a:srgbClr val="FFFFFF"/>
                        </a:solidFill>
                        <a:effectLst/>
                        <a:latin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285750" lvl="0" indent="-285750" algn="l">
                        <a:lnSpc>
                          <a:spcPct val="150000"/>
                        </a:lnSpc>
                        <a:spcBef>
                          <a:spcPts val="0"/>
                        </a:spcBef>
                        <a:spcAft>
                          <a:spcPts val="0"/>
                        </a:spcAft>
                        <a:buFont typeface="Arial"/>
                        <a:buChar char="•"/>
                      </a:pPr>
                      <a:r>
                        <a:rPr lang="en-US" sz="1100" b="0" i="0" u="none" strike="noStrike" noProof="0">
                          <a:solidFill>
                            <a:schemeClr val="bg1"/>
                          </a:solidFill>
                          <a:latin typeface="Space Grotesk Medium"/>
                        </a:rPr>
                        <a:t>Advanced wildfire forecasting</a:t>
                      </a:r>
                      <a:endParaRPr lang="en-US" sz="1100">
                        <a:solidFill>
                          <a:schemeClr val="bg1"/>
                        </a:solidFill>
                        <a:effectLst/>
                        <a:latin typeface="Space Grotesk Medium"/>
                        <a:cs typeface="Space Grotesk Medium"/>
                      </a:endParaRPr>
                    </a:p>
                    <a:p>
                      <a:pPr marL="285750" lvl="0" indent="-285750" algn="l">
                        <a:lnSpc>
                          <a:spcPct val="150000"/>
                        </a:lnSpc>
                        <a:spcBef>
                          <a:spcPts val="0"/>
                        </a:spcBef>
                        <a:spcAft>
                          <a:spcPts val="0"/>
                        </a:spcAft>
                        <a:buFont typeface="Arial"/>
                        <a:buChar char="•"/>
                      </a:pPr>
                      <a:r>
                        <a:rPr lang="en-US" sz="1100" b="0" i="0" u="none" strike="noStrike" noProof="0">
                          <a:solidFill>
                            <a:schemeClr val="bg1"/>
                          </a:solidFill>
                          <a:latin typeface="Space Grotesk Medium"/>
                        </a:rPr>
                        <a:t>Rapid initial attack</a:t>
                      </a:r>
                      <a:endParaRPr lang="en-US" sz="1100">
                        <a:solidFill>
                          <a:schemeClr val="bg1"/>
                        </a:solidFill>
                        <a:effectLst/>
                        <a:latin typeface="Space Grotesk Medium"/>
                        <a:cs typeface="Space Grotesk Medium"/>
                      </a:endParaRPr>
                    </a:p>
                    <a:p>
                      <a:pPr marL="285750" lvl="0" indent="-285750" algn="l">
                        <a:lnSpc>
                          <a:spcPct val="150000"/>
                        </a:lnSpc>
                        <a:spcBef>
                          <a:spcPts val="0"/>
                        </a:spcBef>
                        <a:spcAft>
                          <a:spcPts val="0"/>
                        </a:spcAft>
                        <a:buFont typeface="Arial"/>
                        <a:buChar char="•"/>
                      </a:pPr>
                      <a:r>
                        <a:rPr lang="en-US" sz="1100" b="0" i="0" u="none" strike="noStrike" noProof="0">
                          <a:solidFill>
                            <a:schemeClr val="bg1"/>
                          </a:solidFill>
                          <a:latin typeface="Space Grotesk Medium"/>
                        </a:rPr>
                        <a:t>Strong aerial suppression</a:t>
                      </a:r>
                      <a:endParaRPr lang="en-US" sz="1100">
                        <a:solidFill>
                          <a:schemeClr val="bg1"/>
                        </a:solidFill>
                        <a:effectLst/>
                        <a:latin typeface="Space Grotesk Medium"/>
                        <a:cs typeface="Space Grotesk Medium"/>
                      </a:endParaRPr>
                    </a:p>
                    <a:p>
                      <a:pPr marL="285750" lvl="0" indent="-285750" algn="l">
                        <a:lnSpc>
                          <a:spcPct val="150000"/>
                        </a:lnSpc>
                        <a:spcBef>
                          <a:spcPts val="0"/>
                        </a:spcBef>
                        <a:spcAft>
                          <a:spcPts val="0"/>
                        </a:spcAft>
                        <a:buFont typeface="Arial"/>
                        <a:buChar char="•"/>
                      </a:pPr>
                      <a:r>
                        <a:rPr lang="en-US" sz="1100" b="0" i="0" u="none" strike="noStrike" noProof="0">
                          <a:solidFill>
                            <a:schemeClr val="bg1"/>
                          </a:solidFill>
                          <a:latin typeface="Space Grotesk Medium"/>
                        </a:rPr>
                        <a:t>Clear evacuation alert levels</a:t>
                      </a:r>
                      <a:endParaRPr lang="en-US" sz="1100">
                        <a:solidFill>
                          <a:schemeClr val="bg1"/>
                        </a:solidFill>
                        <a:effectLst/>
                        <a:latin typeface="Space Grotesk Medium"/>
                        <a:cs typeface="Space Grotesk Medium"/>
                      </a:endParaRPr>
                    </a:p>
                    <a:p>
                      <a:pPr marL="285750" lvl="0" indent="-285750" algn="l">
                        <a:lnSpc>
                          <a:spcPct val="150000"/>
                        </a:lnSpc>
                        <a:spcBef>
                          <a:spcPts val="0"/>
                        </a:spcBef>
                        <a:spcAft>
                          <a:spcPts val="0"/>
                        </a:spcAft>
                        <a:buFont typeface="Arial"/>
                        <a:buChar char="•"/>
                      </a:pPr>
                      <a:r>
                        <a:rPr lang="en-US" sz="1100" b="0" i="0" u="none" strike="noStrike" noProof="0">
                          <a:solidFill>
                            <a:schemeClr val="bg1"/>
                          </a:solidFill>
                          <a:latin typeface="Space Grotesk Medium"/>
                        </a:rPr>
                        <a:t>Readiness metrics (crew/equipment)</a:t>
                      </a:r>
                      <a:endParaRPr lang="en-US" sz="1100">
                        <a:solidFill>
                          <a:schemeClr val="bg1"/>
                        </a:solidFill>
                        <a:effectLst/>
                        <a:latin typeface="Space Grotesk Medium"/>
                        <a:cs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lvl="0" indent="-171450">
                        <a:lnSpc>
                          <a:spcPct val="150000"/>
                        </a:lnSpc>
                        <a:spcBef>
                          <a:spcPts val="600"/>
                        </a:spcBef>
                        <a:buFont typeface="Arial"/>
                        <a:buChar char="•"/>
                      </a:pPr>
                      <a:r>
                        <a:rPr lang="en-US" sz="1100" b="0" i="0" u="none" strike="noStrike" cap="none" noProof="0">
                          <a:solidFill>
                            <a:schemeClr val="bg1"/>
                          </a:solidFill>
                          <a:latin typeface="Space Grotesk Medium"/>
                          <a:ea typeface="+mn-ea"/>
                          <a:cs typeface="+mn-cs"/>
                          <a:sym typeface="Arial"/>
                        </a:rPr>
                        <a:t>Early detection &amp; rapid response for Scenario 1</a:t>
                      </a:r>
                      <a:endParaRPr lang="en-US" sz="1100" b="0" i="0" u="none" strike="noStrike" cap="none">
                        <a:solidFill>
                          <a:schemeClr val="bg1"/>
                        </a:solidFill>
                        <a:latin typeface="Space Grotesk Medium"/>
                        <a:ea typeface="+mn-ea"/>
                        <a:cs typeface="+mn-cs"/>
                      </a:endParaRPr>
                    </a:p>
                    <a:p>
                      <a:pPr marL="171450" lvl="0" indent="-171450">
                        <a:lnSpc>
                          <a:spcPct val="150000"/>
                        </a:lnSpc>
                        <a:spcBef>
                          <a:spcPts val="600"/>
                        </a:spcBef>
                        <a:buFont typeface="Arial"/>
                        <a:buChar char="•"/>
                      </a:pPr>
                      <a:r>
                        <a:rPr lang="en-US" sz="1100" b="0" i="0" u="none" strike="noStrike" cap="none" noProof="0">
                          <a:solidFill>
                            <a:schemeClr val="bg1"/>
                          </a:solidFill>
                          <a:latin typeface="Space Grotesk Medium"/>
                          <a:ea typeface="+mn-ea"/>
                          <a:cs typeface="+mn-cs"/>
                          <a:sym typeface="Arial"/>
                        </a:rPr>
                        <a:t>Readiness indicators (staffing/equipment)</a:t>
                      </a:r>
                      <a:endParaRPr lang="en-US" sz="1100" b="0" i="0" u="none" strike="noStrike" cap="none">
                        <a:solidFill>
                          <a:schemeClr val="bg1"/>
                        </a:solidFill>
                        <a:latin typeface="Space Grotesk Medium"/>
                        <a:ea typeface="+mn-ea"/>
                        <a:cs typeface="+mn-cs"/>
                      </a:endParaRPr>
                    </a:p>
                    <a:p>
                      <a:pPr marL="171450" lvl="0" indent="-171450">
                        <a:lnSpc>
                          <a:spcPct val="150000"/>
                        </a:lnSpc>
                        <a:spcBef>
                          <a:spcPts val="600"/>
                        </a:spcBef>
                        <a:buFont typeface="Arial"/>
                        <a:buChar char="•"/>
                      </a:pPr>
                      <a:r>
                        <a:rPr lang="en-US" sz="1100" b="0" i="0" u="none" strike="noStrike" cap="none" noProof="0">
                          <a:solidFill>
                            <a:schemeClr val="bg1"/>
                          </a:solidFill>
                          <a:latin typeface="Space Grotesk Medium"/>
                          <a:ea typeface="+mn-ea"/>
                          <a:cs typeface="+mn-cs"/>
                          <a:sym typeface="Arial"/>
                        </a:rPr>
                        <a:t>Forecasting-based escalation triggers</a:t>
                      </a:r>
                      <a:endParaRPr lang="en-US" sz="1100" b="0" i="0" u="none" strike="noStrike" cap="none">
                        <a:solidFill>
                          <a:schemeClr val="bg1"/>
                        </a:solidFill>
                        <a:latin typeface="Space Grotesk Medium"/>
                        <a:ea typeface="+mn-ea"/>
                        <a:cs typeface="+mn-cs"/>
                        <a:sym typeface="Arial"/>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0892312"/>
                  </a:ext>
                </a:extLst>
              </a:tr>
              <a:tr h="880982">
                <a:tc>
                  <a:txBody>
                    <a:bodyPr/>
                    <a:lstStyle/>
                    <a:p>
                      <a:pPr lvl="0" algn="ctr">
                        <a:lnSpc>
                          <a:spcPct val="150000"/>
                        </a:lnSpc>
                        <a:spcBef>
                          <a:spcPts val="0"/>
                        </a:spcBef>
                        <a:spcAft>
                          <a:spcPts val="0"/>
                        </a:spcAft>
                        <a:buNone/>
                      </a:pPr>
                      <a:r>
                        <a:rPr lang="en-US" sz="1100" b="0" i="0" u="none" strike="noStrike" noProof="0">
                          <a:solidFill>
                            <a:srgbClr val="000000"/>
                          </a:solidFill>
                          <a:effectLst/>
                          <a:latin typeface="Space Grotesk Medium"/>
                        </a:rPr>
                        <a:t>Alberta</a:t>
                      </a:r>
                      <a:endParaRPr lang="en-US" sz="1100">
                        <a:latin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High-resolution fire behavior modelling</a:t>
                      </a:r>
                      <a:endParaRPr lang="en-US" sz="1100">
                        <a:latin typeface="Space Grotesk Medium"/>
                      </a:endParaRPr>
                    </a:p>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Cross-regional resource pooling</a:t>
                      </a:r>
                      <a:endParaRPr lang="en-US" sz="1100">
                        <a:latin typeface="Space Grotesk Medium"/>
                      </a:endParaRPr>
                    </a:p>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Strong logistics &amp; supply chain management</a:t>
                      </a:r>
                      <a:endParaRPr lang="en-US" sz="1100">
                        <a:latin typeface="Space Grotesk Medium"/>
                      </a:endParaRPr>
                    </a:p>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Detailed post-event evaluations</a:t>
                      </a:r>
                      <a:endParaRPr lang="en-US" sz="1100">
                        <a:latin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Inter-agency coordination for Scenario 2</a:t>
                      </a:r>
                      <a:endParaRPr lang="en-US" sz="1100">
                        <a:latin typeface="Space Grotesk Medium"/>
                      </a:endParaRPr>
                    </a:p>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Mobilization &amp; logistics KPIs</a:t>
                      </a:r>
                      <a:endParaRPr lang="en-US" sz="1100">
                        <a:latin typeface="Space Grotesk Medium"/>
                      </a:endParaRPr>
                    </a:p>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Evaluation framework design</a:t>
                      </a:r>
                      <a:endParaRPr lang="en-US" sz="1100">
                        <a:latin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73985216"/>
                  </a:ext>
                </a:extLst>
              </a:tr>
            </a:tbl>
          </a:graphicData>
        </a:graphic>
      </p:graphicFrame>
      <p:sp>
        <p:nvSpPr>
          <p:cNvPr id="8" name="Google Shape;366;p40">
            <a:extLst>
              <a:ext uri="{FF2B5EF4-FFF2-40B4-BE49-F238E27FC236}">
                <a16:creationId xmlns:a16="http://schemas.microsoft.com/office/drawing/2014/main" id="{273CF6E7-CF15-7976-7F37-343702A9F395}"/>
              </a:ext>
            </a:extLst>
          </p:cNvPr>
          <p:cNvSpPr txBox="1">
            <a:spLocks/>
          </p:cNvSpPr>
          <p:nvPr/>
        </p:nvSpPr>
        <p:spPr>
          <a:xfrm>
            <a:off x="710301" y="4170813"/>
            <a:ext cx="7717500" cy="760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algn="ctr">
              <a:lnSpc>
                <a:spcPct val="150000"/>
              </a:lnSpc>
            </a:pPr>
            <a:r>
              <a:rPr lang="en-US" sz="1100" b="0">
                <a:latin typeface="Space Grotesk Medium"/>
                <a:cs typeface="Space Grotesk Medium"/>
              </a:rPr>
              <a:t>While BC did well in early suppression, Alberta is good at logistics highlights. These are two very different response models, and both of them are essential when designing Scenarios 1 and 2 in our plan.</a:t>
            </a:r>
            <a:endParaRPr lang="en-US" sz="1100">
              <a:latin typeface="Space Grotesk Medium"/>
            </a:endParaRPr>
          </a:p>
          <a:p>
            <a:pPr algn="ctr">
              <a:lnSpc>
                <a:spcPct val="150000"/>
              </a:lnSpc>
              <a:buSzPts val="2000"/>
            </a:pPr>
            <a:endParaRPr lang="en-US" altLang="zh-TW" sz="1100">
              <a:solidFill>
                <a:srgbClr val="361B16"/>
              </a:solidFill>
              <a:latin typeface="Space Grotesk Medium"/>
              <a:cs typeface="Space Grotesk Medium"/>
            </a:endParaRPr>
          </a:p>
        </p:txBody>
      </p:sp>
    </p:spTree>
    <p:extLst>
      <p:ext uri="{BB962C8B-B14F-4D97-AF65-F5344CB8AC3E}">
        <p14:creationId xmlns:p14="http://schemas.microsoft.com/office/powerpoint/2010/main" val="631047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04CBC1F3-5CBA-9AA3-CBCB-A8F01145A779}"/>
            </a:ext>
          </a:extLst>
        </p:cNvPr>
        <p:cNvGrpSpPr/>
        <p:nvPr/>
      </p:nvGrpSpPr>
      <p:grpSpPr>
        <a:xfrm>
          <a:off x="0" y="0"/>
          <a:ext cx="0" cy="0"/>
          <a:chOff x="0" y="0"/>
          <a:chExt cx="0" cy="0"/>
        </a:xfrm>
      </p:grpSpPr>
      <p:sp>
        <p:nvSpPr>
          <p:cNvPr id="19" name="Google Shape;366;p40">
            <a:extLst>
              <a:ext uri="{FF2B5EF4-FFF2-40B4-BE49-F238E27FC236}">
                <a16:creationId xmlns:a16="http://schemas.microsoft.com/office/drawing/2014/main" id="{5517F814-B592-6072-E156-A52AC0F30585}"/>
              </a:ext>
            </a:extLst>
          </p:cNvPr>
          <p:cNvSpPr txBox="1">
            <a:spLocks/>
          </p:cNvSpPr>
          <p:nvPr/>
        </p:nvSpPr>
        <p:spPr>
          <a:xfrm>
            <a:off x="256032" y="280218"/>
            <a:ext cx="77175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r>
              <a:rPr lang="en-US" sz="2500">
                <a:solidFill>
                  <a:srgbClr val="FFFFFF"/>
                </a:solidFill>
                <a:latin typeface="Space Grotesk Medium" panose="02020500000000000000" charset="0"/>
                <a:cs typeface="Space Grotesk Medium" panose="02020500000000000000" charset="0"/>
              </a:rPr>
              <a:t>Benchmarking: </a:t>
            </a:r>
            <a:r>
              <a:rPr lang="en-US" sz="2500" b="0">
                <a:solidFill>
                  <a:srgbClr val="FFFFFF"/>
                </a:solidFill>
                <a:latin typeface="Space Grotesk Medium" panose="02020500000000000000" charset="0"/>
                <a:cs typeface="Space Grotesk Medium" panose="02020500000000000000" charset="0"/>
              </a:rPr>
              <a:t>International Practices</a:t>
            </a:r>
            <a:br>
              <a:rPr lang="en-US" sz="2500">
                <a:solidFill>
                  <a:srgbClr val="FFFFFF"/>
                </a:solidFill>
                <a:latin typeface="Space Grotesk Medium" panose="02020500000000000000" charset="0"/>
                <a:cs typeface="Space Grotesk Medium" panose="02020500000000000000" charset="0"/>
              </a:rPr>
            </a:br>
            <a:endParaRPr lang="en-US" sz="2500">
              <a:solidFill>
                <a:srgbClr val="FFFFFF"/>
              </a:solidFill>
              <a:latin typeface="Space Grotesk Medium" panose="02020500000000000000" charset="0"/>
              <a:cs typeface="Space Grotesk Medium" panose="02020500000000000000" charset="0"/>
            </a:endParaRPr>
          </a:p>
          <a:p>
            <a:pPr>
              <a:buSzPts val="2000"/>
            </a:pPr>
            <a:endParaRPr lang="en-US" altLang="zh-TW" sz="2500">
              <a:solidFill>
                <a:srgbClr val="FFFFFF"/>
              </a:solidFill>
              <a:latin typeface="Space Grotesk Medium" panose="02020500000000000000" charset="0"/>
              <a:cs typeface="Space Grotesk Medium" panose="02020500000000000000" charset="0"/>
            </a:endParaRPr>
          </a:p>
        </p:txBody>
      </p:sp>
      <p:sp>
        <p:nvSpPr>
          <p:cNvPr id="25" name="Rectangle 24">
            <a:extLst>
              <a:ext uri="{FF2B5EF4-FFF2-40B4-BE49-F238E27FC236}">
                <a16:creationId xmlns:a16="http://schemas.microsoft.com/office/drawing/2014/main" id="{2C988466-9EEC-10C7-B570-99F87522F738}"/>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2" name="Table 11">
            <a:extLst>
              <a:ext uri="{FF2B5EF4-FFF2-40B4-BE49-F238E27FC236}">
                <a16:creationId xmlns:a16="http://schemas.microsoft.com/office/drawing/2014/main" id="{6A60AD80-0A75-CCA9-2FEA-03A220B8C8D5}"/>
              </a:ext>
            </a:extLst>
          </p:cNvPr>
          <p:cNvGraphicFramePr>
            <a:graphicFrameLocks noGrp="1"/>
          </p:cNvGraphicFramePr>
          <p:nvPr>
            <p:extLst>
              <p:ext uri="{D42A27DB-BD31-4B8C-83A1-F6EECF244321}">
                <p14:modId xmlns:p14="http://schemas.microsoft.com/office/powerpoint/2010/main" val="1729986236"/>
              </p:ext>
            </p:extLst>
          </p:nvPr>
        </p:nvGraphicFramePr>
        <p:xfrm>
          <a:off x="468923" y="1186961"/>
          <a:ext cx="8214358" cy="2579698"/>
        </p:xfrm>
        <a:graphic>
          <a:graphicData uri="http://schemas.openxmlformats.org/drawingml/2006/table">
            <a:tbl>
              <a:tblPr/>
              <a:tblGrid>
                <a:gridCol w="1547811">
                  <a:extLst>
                    <a:ext uri="{9D8B030D-6E8A-4147-A177-3AD203B41FA5}">
                      <a16:colId xmlns:a16="http://schemas.microsoft.com/office/drawing/2014/main" val="3277036582"/>
                    </a:ext>
                  </a:extLst>
                </a:gridCol>
                <a:gridCol w="3206749">
                  <a:extLst>
                    <a:ext uri="{9D8B030D-6E8A-4147-A177-3AD203B41FA5}">
                      <a16:colId xmlns:a16="http://schemas.microsoft.com/office/drawing/2014/main" val="796286348"/>
                    </a:ext>
                  </a:extLst>
                </a:gridCol>
                <a:gridCol w="3459798">
                  <a:extLst>
                    <a:ext uri="{9D8B030D-6E8A-4147-A177-3AD203B41FA5}">
                      <a16:colId xmlns:a16="http://schemas.microsoft.com/office/drawing/2014/main" val="425090136"/>
                    </a:ext>
                  </a:extLst>
                </a:gridCol>
              </a:tblGrid>
              <a:tr h="425692">
                <a:tc>
                  <a:txBody>
                    <a:bodyPr/>
                    <a:lstStyle/>
                    <a:p>
                      <a:pPr algn="ctr" rtl="0">
                        <a:lnSpc>
                          <a:spcPct val="100000"/>
                        </a:lnSpc>
                        <a:buNone/>
                      </a:pPr>
                      <a:r>
                        <a:rPr lang="en-CA" sz="1200" b="1">
                          <a:solidFill>
                            <a:srgbClr val="1F1F1F"/>
                          </a:solidFill>
                          <a:effectLst/>
                          <a:latin typeface="Space Grotesk Medium"/>
                          <a:cs typeface="Space Grotesk Medium"/>
                        </a:rPr>
                        <a:t>Province</a:t>
                      </a:r>
                      <a:endParaRPr lang="en-CA" sz="1200">
                        <a:solidFill>
                          <a:srgbClr val="1F1F1F"/>
                        </a:solidFill>
                        <a:effectLst/>
                        <a:latin typeface="Space Grotesk Medium" panose="02020500000000000000" charset="0"/>
                        <a:cs typeface="Space Grotesk Medium" panose="02020500000000000000" charset="0"/>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rtl="0">
                        <a:lnSpc>
                          <a:spcPct val="100000"/>
                        </a:lnSpc>
                        <a:buNone/>
                      </a:pPr>
                      <a:r>
                        <a:rPr lang="en-CA" sz="1200" b="1">
                          <a:solidFill>
                            <a:srgbClr val="1F1F1F"/>
                          </a:solidFill>
                          <a:effectLst/>
                          <a:latin typeface="Space Grotesk Medium"/>
                          <a:cs typeface="Space Grotesk Medium"/>
                        </a:rPr>
                        <a:t>Key Practices</a:t>
                      </a:r>
                      <a:endParaRPr lang="en-CA" sz="1200">
                        <a:solidFill>
                          <a:srgbClr val="1F1F1F"/>
                        </a:solidFill>
                        <a:effectLst/>
                        <a:latin typeface="Space Grotesk Medium" panose="02020500000000000000" charset="0"/>
                        <a:cs typeface="Space Grotesk Medium" panose="02020500000000000000" charset="0"/>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lvl="0" algn="ctr">
                        <a:lnSpc>
                          <a:spcPct val="100000"/>
                        </a:lnSpc>
                        <a:buNone/>
                      </a:pPr>
                      <a:r>
                        <a:rPr lang="en-CA" sz="1200" b="1">
                          <a:solidFill>
                            <a:srgbClr val="1F1F1F"/>
                          </a:solidFill>
                          <a:effectLst/>
                          <a:latin typeface="Space Grotesk Medium"/>
                          <a:cs typeface="Space Grotesk Medium"/>
                        </a:rPr>
                        <a:t>Relevance to Our Plan</a:t>
                      </a:r>
                      <a:endParaRPr lang="en-US"/>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605263903"/>
                  </a:ext>
                </a:extLst>
              </a:tr>
              <a:tr h="1030176">
                <a:tc>
                  <a:txBody>
                    <a:bodyPr/>
                    <a:lstStyle/>
                    <a:p>
                      <a:pPr lvl="0" algn="ctr">
                        <a:lnSpc>
                          <a:spcPct val="150000"/>
                        </a:lnSpc>
                        <a:spcBef>
                          <a:spcPts val="0"/>
                        </a:spcBef>
                        <a:spcAft>
                          <a:spcPts val="0"/>
                        </a:spcAft>
                        <a:buNone/>
                      </a:pPr>
                      <a:r>
                        <a:rPr lang="en-US" sz="1100" b="0" i="0" u="none" strike="noStrike" noProof="0">
                          <a:solidFill>
                            <a:srgbClr val="000000"/>
                          </a:solidFill>
                          <a:effectLst/>
                          <a:latin typeface="Space Grotesk Medium"/>
                        </a:rPr>
                        <a:t>US California</a:t>
                      </a:r>
                      <a:endParaRPr lang="en-US"/>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285750" lvl="0" indent="-285750" algn="l">
                        <a:lnSpc>
                          <a:spcPct val="150000"/>
                        </a:lnSpc>
                        <a:spcBef>
                          <a:spcPts val="0"/>
                        </a:spcBef>
                        <a:spcAft>
                          <a:spcPts val="0"/>
                        </a:spcAft>
                        <a:buFont typeface="Arial"/>
                        <a:buChar char="•"/>
                      </a:pPr>
                      <a:r>
                        <a:rPr lang="en-US" sz="1100" b="0" i="0" u="none" strike="noStrike" noProof="0">
                          <a:solidFill>
                            <a:schemeClr val="bg1"/>
                          </a:solidFill>
                          <a:latin typeface="Space Grotesk Medium"/>
                        </a:rPr>
                        <a:t>Real-time satellite detection</a:t>
                      </a:r>
                      <a:endParaRPr lang="en-US" sz="1200">
                        <a:solidFill>
                          <a:schemeClr val="bg1"/>
                        </a:solidFill>
                        <a:effectLst/>
                        <a:latin typeface="Space Grotesk Medium"/>
                        <a:cs typeface="Space Grotesk Medium"/>
                      </a:endParaRPr>
                    </a:p>
                    <a:p>
                      <a:pPr marL="285750" lvl="0" indent="-285750" algn="l">
                        <a:lnSpc>
                          <a:spcPct val="150000"/>
                        </a:lnSpc>
                        <a:spcBef>
                          <a:spcPts val="0"/>
                        </a:spcBef>
                        <a:spcAft>
                          <a:spcPts val="0"/>
                        </a:spcAft>
                        <a:buFont typeface="Arial"/>
                        <a:buChar char="•"/>
                      </a:pPr>
                      <a:r>
                        <a:rPr lang="en-US" sz="1100" b="0" i="0" u="none" strike="noStrike" noProof="0">
                          <a:solidFill>
                            <a:schemeClr val="bg1"/>
                          </a:solidFill>
                          <a:latin typeface="Space Grotesk Medium"/>
                        </a:rPr>
                        <a:t>Unified Incident Command System (ICS)</a:t>
                      </a:r>
                      <a:endParaRPr lang="en-US" sz="1200">
                        <a:solidFill>
                          <a:schemeClr val="bg1"/>
                        </a:solidFill>
                        <a:effectLst/>
                        <a:latin typeface="Space Grotesk Medium"/>
                        <a:cs typeface="Space Grotesk Medium"/>
                      </a:endParaRPr>
                    </a:p>
                    <a:p>
                      <a:pPr marL="285750" lvl="0" indent="-285750" algn="l">
                        <a:lnSpc>
                          <a:spcPct val="150000"/>
                        </a:lnSpc>
                        <a:spcBef>
                          <a:spcPts val="0"/>
                        </a:spcBef>
                        <a:spcAft>
                          <a:spcPts val="0"/>
                        </a:spcAft>
                        <a:buFont typeface="Arial"/>
                        <a:buChar char="•"/>
                      </a:pPr>
                      <a:r>
                        <a:rPr lang="en-US" sz="1100" b="0" i="0" u="none" strike="noStrike" noProof="0">
                          <a:solidFill>
                            <a:schemeClr val="bg1"/>
                          </a:solidFill>
                          <a:latin typeface="Space Grotesk Medium"/>
                        </a:rPr>
                        <a:t>Evacuation traffic modelling</a:t>
                      </a:r>
                      <a:endParaRPr lang="en-US" sz="1200">
                        <a:solidFill>
                          <a:schemeClr val="bg1"/>
                        </a:solidFill>
                        <a:effectLst/>
                        <a:latin typeface="Space Grotesk Medium"/>
                        <a:cs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lvl="0" indent="-171450">
                        <a:lnSpc>
                          <a:spcPct val="150000"/>
                        </a:lnSpc>
                        <a:spcBef>
                          <a:spcPts val="600"/>
                        </a:spcBef>
                        <a:buFont typeface="Arial"/>
                        <a:buChar char="•"/>
                      </a:pPr>
                      <a:r>
                        <a:rPr lang="en-US" sz="1100" b="0" i="0" u="none" strike="noStrike" cap="none" noProof="0">
                          <a:solidFill>
                            <a:schemeClr val="bg1"/>
                          </a:solidFill>
                          <a:latin typeface="Space Grotesk Medium"/>
                        </a:rPr>
                        <a:t>Communication &amp; coordination KPIs</a:t>
                      </a:r>
                      <a:endParaRPr lang="en-US" sz="1100" b="0" i="0" u="none" strike="noStrike" cap="none">
                        <a:solidFill>
                          <a:schemeClr val="bg1"/>
                        </a:solidFill>
                        <a:latin typeface="Space Grotesk Medium"/>
                        <a:ea typeface="+mn-ea"/>
                        <a:cs typeface="+mn-cs"/>
                      </a:endParaRPr>
                    </a:p>
                    <a:p>
                      <a:pPr marL="171450" lvl="0" indent="-171450">
                        <a:lnSpc>
                          <a:spcPct val="150000"/>
                        </a:lnSpc>
                        <a:spcBef>
                          <a:spcPts val="600"/>
                        </a:spcBef>
                        <a:buFont typeface="Arial"/>
                        <a:buChar char="•"/>
                      </a:pPr>
                      <a:r>
                        <a:rPr lang="en-US" sz="1100" b="0" i="0" u="none" strike="noStrike" cap="none" noProof="0">
                          <a:solidFill>
                            <a:schemeClr val="bg1"/>
                          </a:solidFill>
                          <a:latin typeface="Space Grotesk Medium"/>
                        </a:rPr>
                        <a:t>Escalation </a:t>
                      </a:r>
                      <a:r>
                        <a:rPr lang="en-US" sz="1100" b="0" i="0" u="none" strike="noStrike" cap="none" noProof="0">
                          <a:solidFill>
                            <a:schemeClr val="bg1"/>
                          </a:solidFill>
                          <a:latin typeface="Space Grotesk Medium"/>
                          <a:sym typeface="Arial"/>
                        </a:rPr>
                        <a:t>&amp; </a:t>
                      </a:r>
                      <a:r>
                        <a:rPr lang="en-US" sz="1100" b="0" i="0" u="none" strike="noStrike" cap="none" noProof="0">
                          <a:solidFill>
                            <a:schemeClr val="bg1"/>
                          </a:solidFill>
                          <a:latin typeface="Space Grotesk Medium"/>
                        </a:rPr>
                        <a:t>evacuation trigger design</a:t>
                      </a:r>
                      <a:endParaRPr lang="en-US" sz="1100" b="0" i="0" u="none" strike="noStrike" cap="none">
                        <a:solidFill>
                          <a:schemeClr val="bg1"/>
                        </a:solidFill>
                        <a:latin typeface="Space Grotesk Medium"/>
                        <a:ea typeface="+mn-ea"/>
                        <a:cs typeface="+mn-cs"/>
                        <a:sym typeface="Arial"/>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0892312"/>
                  </a:ext>
                </a:extLst>
              </a:tr>
              <a:tr h="1123830">
                <a:tc>
                  <a:txBody>
                    <a:bodyPr/>
                    <a:lstStyle/>
                    <a:p>
                      <a:pPr lvl="0" algn="ctr">
                        <a:lnSpc>
                          <a:spcPct val="150000"/>
                        </a:lnSpc>
                        <a:spcBef>
                          <a:spcPts val="0"/>
                        </a:spcBef>
                        <a:spcAft>
                          <a:spcPts val="0"/>
                        </a:spcAft>
                        <a:buNone/>
                      </a:pPr>
                      <a:r>
                        <a:rPr lang="en-US" sz="1100" b="0" i="0" u="none" strike="noStrike" noProof="0">
                          <a:solidFill>
                            <a:srgbClr val="000000"/>
                          </a:solidFill>
                          <a:effectLst/>
                          <a:latin typeface="Space Grotesk Medium"/>
                        </a:rPr>
                        <a:t>Australia</a:t>
                      </a:r>
                      <a:br>
                        <a:rPr lang="en-US" sz="1100" b="0" i="0" u="none" strike="noStrike" noProof="0">
                          <a:solidFill>
                            <a:srgbClr val="000000"/>
                          </a:solidFill>
                          <a:effectLst/>
                          <a:latin typeface="Space Grotesk Medium"/>
                        </a:rPr>
                      </a:br>
                      <a:r>
                        <a:rPr lang="en-US" sz="1100" b="0" i="0" u="none" strike="noStrike" noProof="0">
                          <a:solidFill>
                            <a:srgbClr val="000000"/>
                          </a:solidFill>
                          <a:effectLst/>
                        </a:rPr>
                        <a:t>New South Wales</a:t>
                      </a:r>
                      <a:endParaRPr lang="en-US">
                        <a:latin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Community preparedness system</a:t>
                      </a:r>
                      <a:endParaRPr lang="en-US">
                        <a:latin typeface="Space Grotesk Medium"/>
                      </a:endParaRPr>
                    </a:p>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Volunteer mobilization</a:t>
                      </a:r>
                      <a:endParaRPr lang="en-US">
                        <a:latin typeface="Space Grotesk Medium"/>
                      </a:endParaRPr>
                    </a:p>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Standardized After Action Reviews</a:t>
                      </a:r>
                      <a:endParaRPr lang="en-US">
                        <a:latin typeface="Space Grotesk Medium"/>
                      </a:endParaRP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Readiness indicators</a:t>
                      </a:r>
                    </a:p>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Community impact metrics</a:t>
                      </a:r>
                    </a:p>
                    <a:p>
                      <a:pPr marL="171450" lvl="0" indent="-171450">
                        <a:lnSpc>
                          <a:spcPct val="150000"/>
                        </a:lnSpc>
                        <a:spcBef>
                          <a:spcPts val="600"/>
                        </a:spcBef>
                        <a:buFont typeface="Arial"/>
                        <a:buChar char="•"/>
                      </a:pPr>
                      <a:r>
                        <a:rPr lang="en-US" sz="1100" b="0" i="0" u="none" strike="noStrike" noProof="0">
                          <a:solidFill>
                            <a:srgbClr val="1F1F1F"/>
                          </a:solidFill>
                          <a:effectLst/>
                          <a:latin typeface="Space Grotesk Medium"/>
                        </a:rPr>
                        <a:t>Structured post-event evaluation</a:t>
                      </a:r>
                    </a:p>
                  </a:txBody>
                  <a:tcPr marL="39924" marR="39924" marT="26616" marB="2661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73985216"/>
                  </a:ext>
                </a:extLst>
              </a:tr>
            </a:tbl>
          </a:graphicData>
        </a:graphic>
      </p:graphicFrame>
      <p:sp>
        <p:nvSpPr>
          <p:cNvPr id="3" name="Google Shape;366;p40">
            <a:extLst>
              <a:ext uri="{FF2B5EF4-FFF2-40B4-BE49-F238E27FC236}">
                <a16:creationId xmlns:a16="http://schemas.microsoft.com/office/drawing/2014/main" id="{3454B403-A63D-C13B-7CE4-9F6DAD5FB4AE}"/>
              </a:ext>
            </a:extLst>
          </p:cNvPr>
          <p:cNvSpPr txBox="1">
            <a:spLocks/>
          </p:cNvSpPr>
          <p:nvPr/>
        </p:nvSpPr>
        <p:spPr>
          <a:xfrm>
            <a:off x="463629" y="3769664"/>
            <a:ext cx="8209625" cy="1197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pPr algn="just">
              <a:lnSpc>
                <a:spcPct val="150000"/>
              </a:lnSpc>
            </a:pPr>
            <a:r>
              <a:rPr lang="en-US" sz="1100" b="0">
                <a:latin typeface="Space Grotesk Medium"/>
                <a:cs typeface="Space Grotesk Medium"/>
              </a:rPr>
              <a:t>International cases reveal advanced practices, such as ICS and community readiness, that Canada can adopt proactively as wildfire seasons intensify due to climate change. </a:t>
            </a:r>
            <a:endParaRPr lang="en-US" sz="1100">
              <a:latin typeface="Space Grotesk Medium"/>
            </a:endParaRPr>
          </a:p>
          <a:p>
            <a:pPr algn="just">
              <a:lnSpc>
                <a:spcPct val="150000"/>
              </a:lnSpc>
            </a:pPr>
            <a:r>
              <a:rPr lang="en-US" sz="1100">
                <a:solidFill>
                  <a:srgbClr val="361B16"/>
                </a:solidFill>
                <a:latin typeface="Space Grotesk Medium"/>
                <a:cs typeface="Space Grotesk Medium"/>
              </a:rPr>
              <a:t>Additional case: </a:t>
            </a:r>
            <a:r>
              <a:rPr lang="en-US" sz="1100" b="0">
                <a:solidFill>
                  <a:srgbClr val="361B16"/>
                </a:solidFill>
                <a:latin typeface="Space Grotesk Medium"/>
                <a:cs typeface="Space Grotesk Medium"/>
              </a:rPr>
              <a:t>Portugal’s post-2017 wildfire reforms highlight the importance of centralized incident command and standardized community communication, showing how smaller nations adapt after catastrophic events.</a:t>
            </a:r>
          </a:p>
          <a:p>
            <a:pPr>
              <a:lnSpc>
                <a:spcPct val="150000"/>
              </a:lnSpc>
              <a:buSzPts val="2000"/>
            </a:pPr>
            <a:endParaRPr lang="en-US" altLang="zh-TW" sz="1100">
              <a:solidFill>
                <a:srgbClr val="361B16"/>
              </a:solidFill>
              <a:latin typeface="Space Grotesk Medium"/>
              <a:cs typeface="Space Grotesk Medium"/>
            </a:endParaRPr>
          </a:p>
        </p:txBody>
      </p:sp>
    </p:spTree>
    <p:extLst>
      <p:ext uri="{BB962C8B-B14F-4D97-AF65-F5344CB8AC3E}">
        <p14:creationId xmlns:p14="http://schemas.microsoft.com/office/powerpoint/2010/main" val="3972955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79DFBA3A-9C07-86A6-9CC2-CE8EC545EBD1}"/>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6DA1A63-3099-84CE-C57A-0D53A7D703ED}"/>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Google Shape;366;p40">
            <a:extLst>
              <a:ext uri="{FF2B5EF4-FFF2-40B4-BE49-F238E27FC236}">
                <a16:creationId xmlns:a16="http://schemas.microsoft.com/office/drawing/2014/main" id="{DB3D0304-6B53-62D0-8F09-076E91EA9DEC}"/>
              </a:ext>
            </a:extLst>
          </p:cNvPr>
          <p:cNvSpPr txBox="1">
            <a:spLocks/>
          </p:cNvSpPr>
          <p:nvPr/>
        </p:nvSpPr>
        <p:spPr>
          <a:xfrm>
            <a:off x="256032" y="280218"/>
            <a:ext cx="9603894"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r>
              <a:rPr lang="en-US" sz="2500">
                <a:solidFill>
                  <a:srgbClr val="FFFFFF"/>
                </a:solidFill>
                <a:latin typeface="Space Grotesk Medium"/>
                <a:cs typeface="Space Grotesk Medium"/>
              </a:rPr>
              <a:t>End-to-End Project Process Design </a:t>
            </a:r>
            <a:r>
              <a:rPr lang="en-US" altLang="zh-TW" sz="2500">
                <a:solidFill>
                  <a:srgbClr val="FFFFFF"/>
                </a:solidFill>
                <a:latin typeface="Space Grotesk Medium"/>
                <a:cs typeface="Space Grotesk Medium"/>
              </a:rPr>
              <a:t>-</a:t>
            </a:r>
            <a:r>
              <a:rPr lang="zh-TW" altLang="en-US" sz="2500">
                <a:solidFill>
                  <a:srgbClr val="FFFFFF"/>
                </a:solidFill>
                <a:latin typeface="Space Grotesk Medium"/>
                <a:cs typeface="Space Grotesk Medium"/>
              </a:rPr>
              <a:t> </a:t>
            </a:r>
            <a:r>
              <a:rPr lang="en-US" sz="2500">
                <a:solidFill>
                  <a:srgbClr val="FFFFFF"/>
                </a:solidFill>
                <a:latin typeface="Space Grotesk Medium"/>
                <a:cs typeface="Space Grotesk Medium"/>
              </a:rPr>
              <a:t>Wildfire Response</a:t>
            </a:r>
            <a:br>
              <a:rPr lang="en-US" sz="2500">
                <a:solidFill>
                  <a:srgbClr val="FFFFFF"/>
                </a:solidFill>
                <a:latin typeface="Space Grotesk Medium"/>
                <a:cs typeface="Space Grotesk Medium"/>
              </a:rPr>
            </a:br>
            <a:endParaRPr lang="en-US" sz="2500">
              <a:solidFill>
                <a:srgbClr val="FFFFFF"/>
              </a:solidFill>
              <a:latin typeface="Space Grotesk Medium"/>
              <a:cs typeface="Space Grotesk Medium"/>
            </a:endParaRPr>
          </a:p>
          <a:p>
            <a:pPr>
              <a:buSzPts val="2000"/>
            </a:pPr>
            <a:endParaRPr lang="en-US" altLang="zh-TW" sz="2500">
              <a:solidFill>
                <a:srgbClr val="FFFFFF"/>
              </a:solidFill>
              <a:latin typeface="Space Grotesk Medium"/>
              <a:cs typeface="Space Grotesk Medium"/>
            </a:endParaRPr>
          </a:p>
        </p:txBody>
      </p:sp>
      <p:pic>
        <p:nvPicPr>
          <p:cNvPr id="14" name="Picture Placeholder 13" descr="A diagram of a crisis management process flow&#10;&#10;AI-generated content may be incorrect.">
            <a:extLst>
              <a:ext uri="{FF2B5EF4-FFF2-40B4-BE49-F238E27FC236}">
                <a16:creationId xmlns:a16="http://schemas.microsoft.com/office/drawing/2014/main" id="{8B0A71A4-DE4B-7CC6-A5EE-A0E301490ECE}"/>
              </a:ext>
            </a:extLst>
          </p:cNvPr>
          <p:cNvPicPr>
            <a:picLocks noGrp="1" noChangeAspect="1"/>
          </p:cNvPicPr>
          <p:nvPr>
            <p:ph type="pic" idx="2"/>
          </p:nvPr>
        </p:nvPicPr>
        <p:blipFill>
          <a:blip r:embed="rId3"/>
          <a:srcRect t="3751" b="3751"/>
          <a:stretch>
            <a:fillRect/>
          </a:stretch>
        </p:blipFill>
        <p:spPr>
          <a:xfrm>
            <a:off x="120650" y="1036638"/>
            <a:ext cx="4295775" cy="3973512"/>
          </a:xfrm>
          <a:prstGeom prst="roundRect">
            <a:avLst/>
          </a:prstGeom>
        </p:spPr>
      </p:pic>
      <p:sp>
        <p:nvSpPr>
          <p:cNvPr id="15" name="TextBox 14">
            <a:extLst>
              <a:ext uri="{FF2B5EF4-FFF2-40B4-BE49-F238E27FC236}">
                <a16:creationId xmlns:a16="http://schemas.microsoft.com/office/drawing/2014/main" id="{1C7D7C46-C77C-0528-97F9-76EE1C4A39F3}"/>
              </a:ext>
            </a:extLst>
          </p:cNvPr>
          <p:cNvSpPr txBox="1"/>
          <p:nvPr/>
        </p:nvSpPr>
        <p:spPr>
          <a:xfrm>
            <a:off x="4468813" y="1036638"/>
            <a:ext cx="4572000" cy="4104906"/>
          </a:xfrm>
          <a:prstGeom prst="rect">
            <a:avLst/>
          </a:prstGeom>
          <a:noFill/>
        </p:spPr>
        <p:txBody>
          <a:bodyPr wrap="square" lIns="91440" tIns="45720" rIns="91440" bIns="45720" rtlCol="0" anchor="t">
            <a:spAutoFit/>
          </a:bodyPr>
          <a:lstStyle/>
          <a:p>
            <a:pPr marL="228600" indent="-228600" algn="just">
              <a:lnSpc>
                <a:spcPct val="200000"/>
              </a:lnSpc>
              <a:buFont typeface="+mj-lt"/>
              <a:buAutoNum type="arabicPeriod"/>
            </a:pPr>
            <a:r>
              <a:rPr lang="en-US" sz="1200" b="1">
                <a:latin typeface="Space Grotesk Medium"/>
                <a:cs typeface="Space Grotesk Medium"/>
              </a:rPr>
              <a:t>Uses data-driven triggers </a:t>
            </a:r>
            <a:r>
              <a:rPr lang="en-US" sz="1200">
                <a:latin typeface="Space Grotesk Medium"/>
                <a:cs typeface="Space Grotesk Medium"/>
              </a:rPr>
              <a:t>(wind, dryness, fire index, terrain risk) to activate the right response level. </a:t>
            </a:r>
            <a:endParaRPr lang="en-US"/>
          </a:p>
          <a:p>
            <a:pPr marL="228600" indent="-228600" algn="just">
              <a:lnSpc>
                <a:spcPct val="200000"/>
              </a:lnSpc>
              <a:buFont typeface="+mj-lt"/>
              <a:buAutoNum type="arabicPeriod"/>
            </a:pPr>
            <a:r>
              <a:rPr lang="en-US" sz="1200" b="1">
                <a:latin typeface="Space Grotesk Medium"/>
                <a:cs typeface="Space Grotesk Medium"/>
              </a:rPr>
              <a:t>Ensures resource-ready operations</a:t>
            </a:r>
            <a:r>
              <a:rPr lang="en-US" sz="1200">
                <a:latin typeface="Space Grotesk Medium"/>
                <a:cs typeface="Space Grotesk Medium"/>
              </a:rPr>
              <a:t>: crew availability, equipment health, fleet readiness, supply chain status. </a:t>
            </a:r>
          </a:p>
          <a:p>
            <a:pPr marL="228600" indent="-228600" algn="just">
              <a:lnSpc>
                <a:spcPct val="200000"/>
              </a:lnSpc>
              <a:buFont typeface="+mj-lt"/>
              <a:buAutoNum type="arabicPeriod"/>
            </a:pPr>
            <a:r>
              <a:rPr lang="en-US" sz="1200" b="1">
                <a:latin typeface="Space Grotesk Medium"/>
                <a:cs typeface="Space Grotesk Medium"/>
              </a:rPr>
              <a:t>Standardized SOPs and inter-agency workflows </a:t>
            </a:r>
            <a:r>
              <a:rPr lang="en-US" sz="1200">
                <a:latin typeface="Space Grotesk Medium"/>
                <a:cs typeface="Space Grotesk Medium"/>
              </a:rPr>
              <a:t>(fire crews, EMS, police, logistics, air operations). </a:t>
            </a:r>
          </a:p>
          <a:p>
            <a:pPr marL="228600" indent="-228600" algn="just">
              <a:lnSpc>
                <a:spcPct val="200000"/>
              </a:lnSpc>
              <a:buFont typeface="+mj-lt"/>
              <a:buAutoNum type="arabicPeriod"/>
            </a:pPr>
            <a:r>
              <a:rPr lang="en-US" sz="1200" b="1">
                <a:latin typeface="Space Grotesk Medium"/>
                <a:cs typeface="Space Grotesk Medium"/>
              </a:rPr>
              <a:t>Minimizes delays through early bottleneck identification</a:t>
            </a:r>
            <a:r>
              <a:rPr lang="en-US" sz="1200">
                <a:latin typeface="Space Grotesk Medium"/>
                <a:cs typeface="Space Grotesk Medium"/>
              </a:rPr>
              <a:t>: approval time, fuel supply, remote-area communication gaps. </a:t>
            </a:r>
          </a:p>
          <a:p>
            <a:pPr marL="228600" indent="-228600" algn="just">
              <a:lnSpc>
                <a:spcPct val="200000"/>
              </a:lnSpc>
              <a:buFont typeface="+mj-lt"/>
              <a:buAutoNum type="arabicPeriod"/>
            </a:pPr>
            <a:r>
              <a:rPr lang="en-US" sz="1200" b="1">
                <a:latin typeface="Space Grotesk Medium"/>
                <a:cs typeface="Space Grotesk Medium"/>
              </a:rPr>
              <a:t>Real-time command center </a:t>
            </a:r>
            <a:r>
              <a:rPr lang="en-US" sz="1200">
                <a:latin typeface="Space Grotesk Medium"/>
                <a:cs typeface="Space Grotesk Medium"/>
              </a:rPr>
              <a:t>for continuous monitoring, forecast updates, and resource reallocation.</a:t>
            </a:r>
            <a:endParaRPr lang="en-IN" sz="1200">
              <a:latin typeface="Space Grotesk Medium"/>
              <a:cs typeface="Space Grotesk Medium"/>
            </a:endParaRPr>
          </a:p>
        </p:txBody>
      </p:sp>
    </p:spTree>
    <p:extLst>
      <p:ext uri="{BB962C8B-B14F-4D97-AF65-F5344CB8AC3E}">
        <p14:creationId xmlns:p14="http://schemas.microsoft.com/office/powerpoint/2010/main" val="265037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3181DA17-872F-1C39-019A-B4AE6818DD8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ED67AEAC-BD76-8818-F43B-558A74F936A9}"/>
              </a:ext>
            </a:extLst>
          </p:cNvPr>
          <p:cNvSpPr/>
          <p:nvPr/>
        </p:nvSpPr>
        <p:spPr>
          <a:xfrm>
            <a:off x="0" y="902208"/>
            <a:ext cx="9144000" cy="42412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Google Shape;366;p40">
            <a:extLst>
              <a:ext uri="{FF2B5EF4-FFF2-40B4-BE49-F238E27FC236}">
                <a16:creationId xmlns:a16="http://schemas.microsoft.com/office/drawing/2014/main" id="{06E1C930-23EB-A3AB-A3E2-A86F3C919867}"/>
              </a:ext>
            </a:extLst>
          </p:cNvPr>
          <p:cNvSpPr txBox="1">
            <a:spLocks/>
          </p:cNvSpPr>
          <p:nvPr/>
        </p:nvSpPr>
        <p:spPr>
          <a:xfrm>
            <a:off x="256032" y="280218"/>
            <a:ext cx="9603894"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Inter"/>
              <a:buNone/>
              <a:defRPr sz="2200" b="1" i="0" u="none" strike="noStrike" cap="none">
                <a:solidFill>
                  <a:schemeClr val="lt1"/>
                </a:solidFill>
                <a:latin typeface="Inter"/>
                <a:ea typeface="Inter"/>
                <a:cs typeface="Inter"/>
                <a:sym typeface="Inter"/>
              </a:defRPr>
            </a:lvl1pPr>
            <a:lvl2pPr marR="0" lvl="1"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2pPr>
            <a:lvl3pPr marR="0" lvl="2"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3pPr>
            <a:lvl4pPr marR="0" lvl="3"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4pPr>
            <a:lvl5pPr marR="0" lvl="4"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5pPr>
            <a:lvl6pPr marR="0" lvl="5"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6pPr>
            <a:lvl7pPr marR="0" lvl="6"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7pPr>
            <a:lvl8pPr marR="0" lvl="7"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8pPr>
            <a:lvl9pPr marR="0" lvl="8" algn="ctr" rtl="0">
              <a:lnSpc>
                <a:spcPct val="100000"/>
              </a:lnSpc>
              <a:spcBef>
                <a:spcPts val="0"/>
              </a:spcBef>
              <a:spcAft>
                <a:spcPts val="0"/>
              </a:spcAft>
              <a:buClr>
                <a:schemeClr val="lt1"/>
              </a:buClr>
              <a:buSzPts val="2400"/>
              <a:buFont typeface="Inter"/>
              <a:buNone/>
              <a:defRPr sz="2400" b="1" i="0" u="none" strike="noStrike" cap="none">
                <a:solidFill>
                  <a:schemeClr val="lt1"/>
                </a:solidFill>
                <a:latin typeface="Inter"/>
                <a:ea typeface="Inter"/>
                <a:cs typeface="Inter"/>
                <a:sym typeface="Inter"/>
              </a:defRPr>
            </a:lvl9pPr>
          </a:lstStyle>
          <a:p>
            <a:r>
              <a:rPr lang="en-US" sz="2500">
                <a:solidFill>
                  <a:srgbClr val="FFFFFF"/>
                </a:solidFill>
                <a:latin typeface="Space Grotesk Medium"/>
                <a:cs typeface="Space Grotesk Medium"/>
              </a:rPr>
              <a:t>Key Design Principles, Controls &amp; Metrics</a:t>
            </a:r>
            <a:br>
              <a:rPr lang="en-US" sz="2500">
                <a:solidFill>
                  <a:srgbClr val="FFFFFF"/>
                </a:solidFill>
                <a:latin typeface="Space Grotesk Medium"/>
                <a:cs typeface="Space Grotesk Medium"/>
              </a:rPr>
            </a:br>
            <a:endParaRPr lang="en-US" sz="2500">
              <a:solidFill>
                <a:srgbClr val="FFFFFF"/>
              </a:solidFill>
              <a:latin typeface="Space Grotesk Medium"/>
              <a:cs typeface="Space Grotesk Medium"/>
            </a:endParaRPr>
          </a:p>
        </p:txBody>
      </p:sp>
      <p:grpSp>
        <p:nvGrpSpPr>
          <p:cNvPr id="80" name="Group 79">
            <a:extLst>
              <a:ext uri="{FF2B5EF4-FFF2-40B4-BE49-F238E27FC236}">
                <a16:creationId xmlns:a16="http://schemas.microsoft.com/office/drawing/2014/main" id="{3CACB100-480D-F079-8413-2833AA519F58}"/>
              </a:ext>
            </a:extLst>
          </p:cNvPr>
          <p:cNvGrpSpPr/>
          <p:nvPr/>
        </p:nvGrpSpPr>
        <p:grpSpPr>
          <a:xfrm>
            <a:off x="256032" y="1248889"/>
            <a:ext cx="2663369" cy="3416737"/>
            <a:chOff x="287782" y="1058389"/>
            <a:chExt cx="2663369" cy="3416737"/>
          </a:xfrm>
        </p:grpSpPr>
        <p:grpSp>
          <p:nvGrpSpPr>
            <p:cNvPr id="3" name="Group 2">
              <a:extLst>
                <a:ext uri="{FF2B5EF4-FFF2-40B4-BE49-F238E27FC236}">
                  <a16:creationId xmlns:a16="http://schemas.microsoft.com/office/drawing/2014/main" id="{70D673A4-8E2F-8EDA-A51A-04749552FB58}"/>
                </a:ext>
              </a:extLst>
            </p:cNvPr>
            <p:cNvGrpSpPr/>
            <p:nvPr/>
          </p:nvGrpSpPr>
          <p:grpSpPr>
            <a:xfrm>
              <a:off x="623168" y="1058389"/>
              <a:ext cx="2258528" cy="369330"/>
              <a:chOff x="623168" y="1058389"/>
              <a:chExt cx="2258528" cy="369330"/>
            </a:xfrm>
          </p:grpSpPr>
          <p:sp>
            <p:nvSpPr>
              <p:cNvPr id="50" name="Oval 49">
                <a:extLst>
                  <a:ext uri="{FF2B5EF4-FFF2-40B4-BE49-F238E27FC236}">
                    <a16:creationId xmlns:a16="http://schemas.microsoft.com/office/drawing/2014/main" id="{1B414E55-6292-04BD-F74E-1638ADC9AF1E}"/>
                  </a:ext>
                </a:extLst>
              </p:cNvPr>
              <p:cNvSpPr/>
              <p:nvPr/>
            </p:nvSpPr>
            <p:spPr>
              <a:xfrm flipH="1">
                <a:off x="623168" y="1058389"/>
                <a:ext cx="367136" cy="36933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Shape 50">
                <a:extLst>
                  <a:ext uri="{FF2B5EF4-FFF2-40B4-BE49-F238E27FC236}">
                    <a16:creationId xmlns:a16="http://schemas.microsoft.com/office/drawing/2014/main" id="{4309579E-D977-557B-A9C3-60FF0A6A5A53}"/>
                  </a:ext>
                </a:extLst>
              </p:cNvPr>
              <p:cNvSpPr/>
              <p:nvPr/>
            </p:nvSpPr>
            <p:spPr>
              <a:xfrm rot="13500000">
                <a:off x="730692" y="1177640"/>
                <a:ext cx="134754" cy="134754"/>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CB9C11C9-92F2-91D0-06CF-9B26E6909B80}"/>
                  </a:ext>
                </a:extLst>
              </p:cNvPr>
              <p:cNvSpPr txBox="1"/>
              <p:nvPr/>
            </p:nvSpPr>
            <p:spPr>
              <a:xfrm>
                <a:off x="1038784" y="1095530"/>
                <a:ext cx="1842912" cy="307777"/>
              </a:xfrm>
              <a:prstGeom prst="rect">
                <a:avLst/>
              </a:prstGeom>
              <a:noFill/>
            </p:spPr>
            <p:txBody>
              <a:bodyPr wrap="square">
                <a:spAutoFit/>
              </a:bodyPr>
              <a:lstStyle/>
              <a:p>
                <a:pPr>
                  <a:buSzPts val="2000"/>
                </a:pPr>
                <a:r>
                  <a:rPr lang="en-IN" b="1">
                    <a:latin typeface="Space Grotesk Medium" panose="02020500000000000000" charset="0"/>
                    <a:cs typeface="Space Grotesk Medium" panose="02020500000000000000" charset="0"/>
                  </a:rPr>
                  <a:t>Design Principles</a:t>
                </a:r>
                <a:endParaRPr lang="en-US" altLang="zh-TW" b="1">
                  <a:solidFill>
                    <a:srgbClr val="FFFFFF"/>
                  </a:solidFill>
                  <a:latin typeface="Space Grotesk Medium" panose="02020500000000000000" charset="0"/>
                  <a:cs typeface="Space Grotesk Medium" panose="02020500000000000000" charset="0"/>
                </a:endParaRPr>
              </a:p>
            </p:txBody>
          </p:sp>
        </p:grpSp>
        <p:grpSp>
          <p:nvGrpSpPr>
            <p:cNvPr id="68" name="Group 67">
              <a:extLst>
                <a:ext uri="{FF2B5EF4-FFF2-40B4-BE49-F238E27FC236}">
                  <a16:creationId xmlns:a16="http://schemas.microsoft.com/office/drawing/2014/main" id="{3839E653-F131-0CCB-7AA8-C930DE747461}"/>
                </a:ext>
              </a:extLst>
            </p:cNvPr>
            <p:cNvGrpSpPr/>
            <p:nvPr/>
          </p:nvGrpSpPr>
          <p:grpSpPr>
            <a:xfrm>
              <a:off x="287782" y="1572816"/>
              <a:ext cx="2663369" cy="2902310"/>
              <a:chOff x="176657" y="1596629"/>
              <a:chExt cx="2663369" cy="2902310"/>
            </a:xfrm>
          </p:grpSpPr>
          <p:sp>
            <p:nvSpPr>
              <p:cNvPr id="33" name="Rectangle: Top Corners Rounded 32">
                <a:extLst>
                  <a:ext uri="{FF2B5EF4-FFF2-40B4-BE49-F238E27FC236}">
                    <a16:creationId xmlns:a16="http://schemas.microsoft.com/office/drawing/2014/main" id="{56032399-77A1-11B6-E34F-6A9A411C7908}"/>
                  </a:ext>
                </a:extLst>
              </p:cNvPr>
              <p:cNvSpPr/>
              <p:nvPr/>
            </p:nvSpPr>
            <p:spPr>
              <a:xfrm>
                <a:off x="178519" y="1596629"/>
                <a:ext cx="2661507" cy="2902310"/>
              </a:xfrm>
              <a:prstGeom prst="round2SameRect">
                <a:avLst>
                  <a:gd name="adj1" fmla="val 11581"/>
                  <a:gd name="adj2" fmla="val 6021"/>
                </a:avLst>
              </a:prstGeom>
              <a:noFill/>
              <a:ln>
                <a:solidFill>
                  <a:srgbClr val="3E1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TextBox 72">
                <a:extLst>
                  <a:ext uri="{FF2B5EF4-FFF2-40B4-BE49-F238E27FC236}">
                    <a16:creationId xmlns:a16="http://schemas.microsoft.com/office/drawing/2014/main" id="{94722715-A6E5-46A1-8E80-6C3394DAF63A}"/>
                  </a:ext>
                </a:extLst>
              </p:cNvPr>
              <p:cNvSpPr txBox="1"/>
              <p:nvPr/>
            </p:nvSpPr>
            <p:spPr>
              <a:xfrm>
                <a:off x="176657" y="1658793"/>
                <a:ext cx="2457253" cy="253524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a:latin typeface="Space Grotesk Medium" panose="02020500000000000000" charset="0"/>
                    <a:cs typeface="Space Grotesk Medium" panose="02020500000000000000" charset="0"/>
                  </a:rPr>
                  <a:t>Clear stage ownership</a:t>
                </a:r>
              </a:p>
              <a:p>
                <a:pPr marL="171450" indent="-171450">
                  <a:lnSpc>
                    <a:spcPct val="200000"/>
                  </a:lnSpc>
                  <a:buFont typeface="Arial" panose="020B0604020202020204" pitchFamily="34" charset="0"/>
                  <a:buChar char="•"/>
                </a:pPr>
                <a:r>
                  <a:rPr lang="en-US" sz="1200">
                    <a:latin typeface="Space Grotesk Medium" panose="02020500000000000000" charset="0"/>
                    <a:cs typeface="Space Grotesk Medium" panose="02020500000000000000" charset="0"/>
                  </a:rPr>
                  <a:t>Redundant equipment and staffing</a:t>
                </a:r>
              </a:p>
              <a:p>
                <a:pPr marL="171450" indent="-171450">
                  <a:lnSpc>
                    <a:spcPct val="200000"/>
                  </a:lnSpc>
                  <a:buFont typeface="Arial" panose="020B0604020202020204" pitchFamily="34" charset="0"/>
                  <a:buChar char="•"/>
                </a:pPr>
                <a:r>
                  <a:rPr lang="en-US" sz="1200">
                    <a:latin typeface="Space Grotesk Medium" panose="02020500000000000000" charset="0"/>
                    <a:cs typeface="Space Grotesk Medium" panose="02020500000000000000" charset="0"/>
                  </a:rPr>
                  <a:t>Integrated mapping &amp; forecasting</a:t>
                </a:r>
              </a:p>
              <a:p>
                <a:pPr marL="171450" indent="-171450">
                  <a:lnSpc>
                    <a:spcPct val="200000"/>
                  </a:lnSpc>
                  <a:buFont typeface="Arial" panose="020B0604020202020204" pitchFamily="34" charset="0"/>
                  <a:buChar char="•"/>
                </a:pPr>
                <a:r>
                  <a:rPr lang="en-US" sz="1200">
                    <a:latin typeface="Space Grotesk Medium" panose="02020500000000000000" charset="0"/>
                    <a:cs typeface="Space Grotesk Medium" panose="02020500000000000000" charset="0"/>
                  </a:rPr>
                  <a:t>Scalable for small and large wildfire events</a:t>
                </a:r>
                <a:endParaRPr lang="en-IN" sz="1200">
                  <a:latin typeface="Space Grotesk Medium" panose="02020500000000000000" charset="0"/>
                  <a:cs typeface="Space Grotesk Medium" panose="02020500000000000000" charset="0"/>
                </a:endParaRPr>
              </a:p>
            </p:txBody>
          </p:sp>
        </p:grpSp>
      </p:grpSp>
      <p:grpSp>
        <p:nvGrpSpPr>
          <p:cNvPr id="66" name="Group 65">
            <a:extLst>
              <a:ext uri="{FF2B5EF4-FFF2-40B4-BE49-F238E27FC236}">
                <a16:creationId xmlns:a16="http://schemas.microsoft.com/office/drawing/2014/main" id="{2FBA0232-EE38-5BE0-EDC5-BDFCD6E6520B}"/>
              </a:ext>
            </a:extLst>
          </p:cNvPr>
          <p:cNvGrpSpPr/>
          <p:nvPr/>
        </p:nvGrpSpPr>
        <p:grpSpPr>
          <a:xfrm>
            <a:off x="3151894" y="1240952"/>
            <a:ext cx="2661507" cy="3432612"/>
            <a:chOff x="3151894" y="1240952"/>
            <a:chExt cx="2661507" cy="3432612"/>
          </a:xfrm>
        </p:grpSpPr>
        <p:grpSp>
          <p:nvGrpSpPr>
            <p:cNvPr id="57" name="Group 56">
              <a:extLst>
                <a:ext uri="{FF2B5EF4-FFF2-40B4-BE49-F238E27FC236}">
                  <a16:creationId xmlns:a16="http://schemas.microsoft.com/office/drawing/2014/main" id="{2B6AB788-6A06-9708-6F9F-78793B4B3A52}"/>
                </a:ext>
              </a:extLst>
            </p:cNvPr>
            <p:cNvGrpSpPr/>
            <p:nvPr/>
          </p:nvGrpSpPr>
          <p:grpSpPr>
            <a:xfrm>
              <a:off x="3479952" y="1240952"/>
              <a:ext cx="2284409" cy="369330"/>
              <a:chOff x="3503765" y="1058390"/>
              <a:chExt cx="2284409" cy="369330"/>
            </a:xfrm>
          </p:grpSpPr>
          <p:sp>
            <p:nvSpPr>
              <p:cNvPr id="52" name="Oval 51">
                <a:extLst>
                  <a:ext uri="{FF2B5EF4-FFF2-40B4-BE49-F238E27FC236}">
                    <a16:creationId xmlns:a16="http://schemas.microsoft.com/office/drawing/2014/main" id="{2E4F2D8C-91E7-D3D1-4F3B-B515A3CE2FEC}"/>
                  </a:ext>
                </a:extLst>
              </p:cNvPr>
              <p:cNvSpPr/>
              <p:nvPr/>
            </p:nvSpPr>
            <p:spPr>
              <a:xfrm flipH="1">
                <a:off x="3503765" y="1058390"/>
                <a:ext cx="367136" cy="36933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Shape 52">
                <a:extLst>
                  <a:ext uri="{FF2B5EF4-FFF2-40B4-BE49-F238E27FC236}">
                    <a16:creationId xmlns:a16="http://schemas.microsoft.com/office/drawing/2014/main" id="{1B00E3A7-3A4D-5C54-D078-FD49D2677196}"/>
                  </a:ext>
                </a:extLst>
              </p:cNvPr>
              <p:cNvSpPr/>
              <p:nvPr/>
            </p:nvSpPr>
            <p:spPr>
              <a:xfrm rot="13500000">
                <a:off x="3611289" y="1177641"/>
                <a:ext cx="134754" cy="134754"/>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AE1AEBCA-9CBD-6078-5B5B-2B5914FD35A8}"/>
                  </a:ext>
                </a:extLst>
              </p:cNvPr>
              <p:cNvSpPr txBox="1"/>
              <p:nvPr/>
            </p:nvSpPr>
            <p:spPr>
              <a:xfrm>
                <a:off x="3950516" y="1110919"/>
                <a:ext cx="1837658" cy="307777"/>
              </a:xfrm>
              <a:prstGeom prst="rect">
                <a:avLst/>
              </a:prstGeom>
              <a:noFill/>
            </p:spPr>
            <p:txBody>
              <a:bodyPr wrap="square">
                <a:spAutoFit/>
              </a:bodyPr>
              <a:lstStyle/>
              <a:p>
                <a:r>
                  <a:rPr lang="en-IN" b="1">
                    <a:latin typeface="Space Grotesk Medium" panose="02020500000000000000" charset="0"/>
                    <a:cs typeface="Space Grotesk Medium" panose="02020500000000000000" charset="0"/>
                  </a:rPr>
                  <a:t>Control Elements</a:t>
                </a:r>
              </a:p>
            </p:txBody>
          </p:sp>
        </p:grpSp>
        <p:grpSp>
          <p:nvGrpSpPr>
            <p:cNvPr id="61" name="Group 60">
              <a:extLst>
                <a:ext uri="{FF2B5EF4-FFF2-40B4-BE49-F238E27FC236}">
                  <a16:creationId xmlns:a16="http://schemas.microsoft.com/office/drawing/2014/main" id="{9C9EA93D-9AF9-E59E-4357-4EBE98D1EEAD}"/>
                </a:ext>
              </a:extLst>
            </p:cNvPr>
            <p:cNvGrpSpPr/>
            <p:nvPr/>
          </p:nvGrpSpPr>
          <p:grpSpPr>
            <a:xfrm>
              <a:off x="3151894" y="1771254"/>
              <a:ext cx="2661507" cy="2902310"/>
              <a:chOff x="3128082" y="1596629"/>
              <a:chExt cx="2661507" cy="2902310"/>
            </a:xfrm>
          </p:grpSpPr>
          <p:sp>
            <p:nvSpPr>
              <p:cNvPr id="34" name="Rectangle: Top Corners Rounded 33">
                <a:extLst>
                  <a:ext uri="{FF2B5EF4-FFF2-40B4-BE49-F238E27FC236}">
                    <a16:creationId xmlns:a16="http://schemas.microsoft.com/office/drawing/2014/main" id="{BBDA20BB-C825-3333-43EC-0CC1AD969C99}"/>
                  </a:ext>
                </a:extLst>
              </p:cNvPr>
              <p:cNvSpPr/>
              <p:nvPr/>
            </p:nvSpPr>
            <p:spPr>
              <a:xfrm>
                <a:off x="3128082" y="1596629"/>
                <a:ext cx="2661507" cy="2902310"/>
              </a:xfrm>
              <a:prstGeom prst="round2SameRect">
                <a:avLst>
                  <a:gd name="adj1" fmla="val 11581"/>
                  <a:gd name="adj2" fmla="val 6021"/>
                </a:avLst>
              </a:prstGeom>
              <a:ln>
                <a:solidFill>
                  <a:srgbClr val="3E1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1BC069D5-D0EE-0DC9-95D0-47C81E2879EF}"/>
                  </a:ext>
                </a:extLst>
              </p:cNvPr>
              <p:cNvSpPr txBox="1"/>
              <p:nvPr/>
            </p:nvSpPr>
            <p:spPr>
              <a:xfrm>
                <a:off x="3153483" y="1650855"/>
                <a:ext cx="2457253" cy="207358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a:latin typeface="Space Grotesk Medium" panose="02020500000000000000" charset="0"/>
                    <a:cs typeface="Space Grotesk Medium" panose="02020500000000000000" charset="0"/>
                  </a:rPr>
                  <a:t>Continuous fire-spread &amp; weather modelling</a:t>
                </a:r>
              </a:p>
              <a:p>
                <a:pPr marL="171450" indent="-171450">
                  <a:lnSpc>
                    <a:spcPct val="200000"/>
                  </a:lnSpc>
                  <a:buFont typeface="Arial" panose="020B0604020202020204" pitchFamily="34" charset="0"/>
                  <a:buChar char="•"/>
                </a:pPr>
                <a:r>
                  <a:rPr lang="en-US" sz="1200">
                    <a:latin typeface="Space Grotesk Medium" panose="02020500000000000000" charset="0"/>
                    <a:cs typeface="Space Grotesk Medium" panose="02020500000000000000" charset="0"/>
                  </a:rPr>
                  <a:t>Unified reporting across teams</a:t>
                </a:r>
              </a:p>
              <a:p>
                <a:pPr marL="171450" indent="-171450">
                  <a:lnSpc>
                    <a:spcPct val="200000"/>
                  </a:lnSpc>
                  <a:buFont typeface="Arial" panose="020B0604020202020204" pitchFamily="34" charset="0"/>
                  <a:buChar char="•"/>
                </a:pPr>
                <a:r>
                  <a:rPr lang="en-US" sz="1200">
                    <a:latin typeface="Space Grotesk Medium" panose="02020500000000000000" charset="0"/>
                    <a:cs typeface="Space Grotesk Medium" panose="02020500000000000000" charset="0"/>
                  </a:rPr>
                  <a:t>Dynamic re-tasking based on real-time risk </a:t>
                </a:r>
              </a:p>
            </p:txBody>
          </p:sp>
        </p:grpSp>
      </p:grpSp>
      <p:grpSp>
        <p:nvGrpSpPr>
          <p:cNvPr id="59" name="Group 58">
            <a:extLst>
              <a:ext uri="{FF2B5EF4-FFF2-40B4-BE49-F238E27FC236}">
                <a16:creationId xmlns:a16="http://schemas.microsoft.com/office/drawing/2014/main" id="{96B312DC-89E1-AC6B-2302-D20E22521C6B}"/>
              </a:ext>
            </a:extLst>
          </p:cNvPr>
          <p:cNvGrpSpPr/>
          <p:nvPr/>
        </p:nvGrpSpPr>
        <p:grpSpPr>
          <a:xfrm>
            <a:off x="6123427" y="1242914"/>
            <a:ext cx="2685550" cy="3438586"/>
            <a:chOff x="6194864" y="1060352"/>
            <a:chExt cx="2685550" cy="3438586"/>
          </a:xfrm>
        </p:grpSpPr>
        <p:grpSp>
          <p:nvGrpSpPr>
            <p:cNvPr id="49" name="Group 48">
              <a:extLst>
                <a:ext uri="{FF2B5EF4-FFF2-40B4-BE49-F238E27FC236}">
                  <a16:creationId xmlns:a16="http://schemas.microsoft.com/office/drawing/2014/main" id="{A2A31F28-4413-40CF-E893-D948D6C2B228}"/>
                </a:ext>
              </a:extLst>
            </p:cNvPr>
            <p:cNvGrpSpPr/>
            <p:nvPr/>
          </p:nvGrpSpPr>
          <p:grpSpPr>
            <a:xfrm>
              <a:off x="6384362" y="1060352"/>
              <a:ext cx="2472009" cy="369330"/>
              <a:chOff x="6384362" y="1060352"/>
              <a:chExt cx="2472009" cy="369330"/>
            </a:xfrm>
          </p:grpSpPr>
          <p:sp>
            <p:nvSpPr>
              <p:cNvPr id="54" name="Oval 53">
                <a:extLst>
                  <a:ext uri="{FF2B5EF4-FFF2-40B4-BE49-F238E27FC236}">
                    <a16:creationId xmlns:a16="http://schemas.microsoft.com/office/drawing/2014/main" id="{F0BB3B5F-95E9-15EB-45B8-19A709653EB2}"/>
                  </a:ext>
                </a:extLst>
              </p:cNvPr>
              <p:cNvSpPr/>
              <p:nvPr/>
            </p:nvSpPr>
            <p:spPr>
              <a:xfrm flipH="1">
                <a:off x="6384362" y="1060352"/>
                <a:ext cx="367136" cy="36933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L-Shape 54">
                <a:extLst>
                  <a:ext uri="{FF2B5EF4-FFF2-40B4-BE49-F238E27FC236}">
                    <a16:creationId xmlns:a16="http://schemas.microsoft.com/office/drawing/2014/main" id="{B1FC8E24-DE6F-5718-4978-F66405812979}"/>
                  </a:ext>
                </a:extLst>
              </p:cNvPr>
              <p:cNvSpPr/>
              <p:nvPr/>
            </p:nvSpPr>
            <p:spPr>
              <a:xfrm rot="13500000">
                <a:off x="6500553" y="1177640"/>
                <a:ext cx="134754" cy="134754"/>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C72644C-D00E-DF0D-3B0A-78FCC3C3F6F4}"/>
                  </a:ext>
                </a:extLst>
              </p:cNvPr>
              <p:cNvSpPr txBox="1"/>
              <p:nvPr/>
            </p:nvSpPr>
            <p:spPr>
              <a:xfrm>
                <a:off x="6767301" y="1097752"/>
                <a:ext cx="2089070" cy="307777"/>
              </a:xfrm>
              <a:prstGeom prst="rect">
                <a:avLst/>
              </a:prstGeom>
              <a:noFill/>
            </p:spPr>
            <p:txBody>
              <a:bodyPr wrap="square">
                <a:spAutoFit/>
              </a:bodyPr>
              <a:lstStyle/>
              <a:p>
                <a:r>
                  <a:rPr lang="en-IN" b="1">
                    <a:latin typeface="Space Grotesk Medium" panose="02020500000000000000" charset="0"/>
                    <a:cs typeface="Space Grotesk Medium" panose="02020500000000000000" charset="0"/>
                  </a:rPr>
                  <a:t>Performance Metrics</a:t>
                </a:r>
              </a:p>
            </p:txBody>
          </p:sp>
        </p:grpSp>
        <p:grpSp>
          <p:nvGrpSpPr>
            <p:cNvPr id="58" name="Group 57">
              <a:extLst>
                <a:ext uri="{FF2B5EF4-FFF2-40B4-BE49-F238E27FC236}">
                  <a16:creationId xmlns:a16="http://schemas.microsoft.com/office/drawing/2014/main" id="{9E2B9A3E-6545-0EF7-DC9D-B68DBA0AD076}"/>
                </a:ext>
              </a:extLst>
            </p:cNvPr>
            <p:cNvGrpSpPr/>
            <p:nvPr/>
          </p:nvGrpSpPr>
          <p:grpSpPr>
            <a:xfrm>
              <a:off x="6194864" y="1596628"/>
              <a:ext cx="2685550" cy="2902310"/>
              <a:chOff x="6012302" y="1596628"/>
              <a:chExt cx="2685550" cy="2902310"/>
            </a:xfrm>
          </p:grpSpPr>
          <p:sp>
            <p:nvSpPr>
              <p:cNvPr id="35" name="Rectangle: Top Corners Rounded 34">
                <a:extLst>
                  <a:ext uri="{FF2B5EF4-FFF2-40B4-BE49-F238E27FC236}">
                    <a16:creationId xmlns:a16="http://schemas.microsoft.com/office/drawing/2014/main" id="{BFB74BDB-D1DE-90A7-4321-CA3142C780E8}"/>
                  </a:ext>
                </a:extLst>
              </p:cNvPr>
              <p:cNvSpPr/>
              <p:nvPr/>
            </p:nvSpPr>
            <p:spPr>
              <a:xfrm>
                <a:off x="6012302" y="1596628"/>
                <a:ext cx="2661507" cy="2902310"/>
              </a:xfrm>
              <a:prstGeom prst="round2SameRect">
                <a:avLst>
                  <a:gd name="adj1" fmla="val 11581"/>
                  <a:gd name="adj2" fmla="val 6021"/>
                </a:avLst>
              </a:prstGeom>
              <a:noFill/>
              <a:ln>
                <a:solidFill>
                  <a:srgbClr val="3E1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TextBox 75">
                <a:extLst>
                  <a:ext uri="{FF2B5EF4-FFF2-40B4-BE49-F238E27FC236}">
                    <a16:creationId xmlns:a16="http://schemas.microsoft.com/office/drawing/2014/main" id="{1ABE7EB6-D6C8-853F-36D7-2C682D7BB236}"/>
                  </a:ext>
                </a:extLst>
              </p:cNvPr>
              <p:cNvSpPr txBox="1"/>
              <p:nvPr/>
            </p:nvSpPr>
            <p:spPr>
              <a:xfrm>
                <a:off x="6037299" y="1642918"/>
                <a:ext cx="2660553" cy="283532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a:latin typeface="Space Grotesk Medium" panose="02020500000000000000" charset="0"/>
                    <a:cs typeface="Space Grotesk Medium" panose="02020500000000000000" charset="0"/>
                  </a:rPr>
                  <a:t>Time: detection → dispatch, arrival, containment</a:t>
                </a:r>
              </a:p>
              <a:p>
                <a:pPr marL="171450" indent="-171450">
                  <a:lnSpc>
                    <a:spcPct val="150000"/>
                  </a:lnSpc>
                  <a:buFont typeface="Arial" panose="020B0604020202020204" pitchFamily="34" charset="0"/>
                  <a:buChar char="•"/>
                </a:pPr>
                <a:r>
                  <a:rPr lang="en-US" sz="1200">
                    <a:latin typeface="Space Grotesk Medium" panose="02020500000000000000" charset="0"/>
                    <a:cs typeface="Space Grotesk Medium" panose="02020500000000000000" charset="0"/>
                  </a:rPr>
                  <a:t>Resources: crew/fleet utilization, readiness %</a:t>
                </a:r>
              </a:p>
              <a:p>
                <a:pPr marL="171450" indent="-171450">
                  <a:lnSpc>
                    <a:spcPct val="150000"/>
                  </a:lnSpc>
                  <a:buFont typeface="Arial" panose="020B0604020202020204" pitchFamily="34" charset="0"/>
                  <a:buChar char="•"/>
                </a:pPr>
                <a:r>
                  <a:rPr lang="en-US" sz="1200">
                    <a:latin typeface="Space Grotesk Medium" panose="02020500000000000000" charset="0"/>
                    <a:cs typeface="Space Grotesk Medium" panose="02020500000000000000" charset="0"/>
                  </a:rPr>
                  <a:t>Effectiveness: area protected, escalation accuracy</a:t>
                </a:r>
              </a:p>
              <a:p>
                <a:pPr marL="171450" indent="-171450">
                  <a:lnSpc>
                    <a:spcPct val="150000"/>
                  </a:lnSpc>
                  <a:buFont typeface="Arial" panose="020B0604020202020204" pitchFamily="34" charset="0"/>
                  <a:buChar char="•"/>
                </a:pPr>
                <a:r>
                  <a:rPr lang="en-US" sz="1200">
                    <a:latin typeface="Space Grotesk Medium" panose="02020500000000000000" charset="0"/>
                    <a:cs typeface="Space Grotesk Medium" panose="02020500000000000000" charset="0"/>
                  </a:rPr>
                  <a:t>Safety: injury &amp; equipment failure rates</a:t>
                </a:r>
              </a:p>
              <a:p>
                <a:pPr marL="171450" indent="-171450">
                  <a:lnSpc>
                    <a:spcPct val="150000"/>
                  </a:lnSpc>
                  <a:buFont typeface="Arial" panose="020B0604020202020204" pitchFamily="34" charset="0"/>
                  <a:buChar char="•"/>
                </a:pPr>
                <a:r>
                  <a:rPr lang="en-US" sz="1200">
                    <a:latin typeface="Space Grotesk Medium" panose="02020500000000000000" charset="0"/>
                    <a:cs typeface="Space Grotesk Medium" panose="02020500000000000000" charset="0"/>
                  </a:rPr>
                  <a:t>Cost: daily burn cost, resource usage</a:t>
                </a:r>
                <a:endParaRPr lang="en-IN" sz="1200">
                  <a:latin typeface="Space Grotesk Medium" panose="02020500000000000000" charset="0"/>
                  <a:cs typeface="Space Grotesk Medium" panose="02020500000000000000" charset="0"/>
                </a:endParaRPr>
              </a:p>
            </p:txBody>
          </p:sp>
        </p:grpSp>
      </p:grpSp>
    </p:spTree>
    <p:extLst>
      <p:ext uri="{BB962C8B-B14F-4D97-AF65-F5344CB8AC3E}">
        <p14:creationId xmlns:p14="http://schemas.microsoft.com/office/powerpoint/2010/main" val="96109587"/>
      </p:ext>
    </p:extLst>
  </p:cSld>
  <p:clrMapOvr>
    <a:masterClrMapping/>
  </p:clrMapOvr>
</p:sld>
</file>

<file path=ppt/theme/theme1.xml><?xml version="1.0" encoding="utf-8"?>
<a:theme xmlns:a="http://schemas.openxmlformats.org/drawingml/2006/main" name="Wildfire Prevention by Slidesgo">
  <a:themeElements>
    <a:clrScheme name="Simple Light">
      <a:dk1>
        <a:srgbClr val="FFFFFF"/>
      </a:dk1>
      <a:lt1>
        <a:srgbClr val="361B16"/>
      </a:lt1>
      <a:dk2>
        <a:srgbClr val="FFFCFC"/>
      </a:dk2>
      <a:lt2>
        <a:srgbClr val="453937"/>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6A743C78A9B14B8913F9EACC1A7D6E" ma:contentTypeVersion="10" ma:contentTypeDescription="Create a new document." ma:contentTypeScope="" ma:versionID="1791f4d0148d18583d23ada6f343d5fd">
  <xsd:schema xmlns:xsd="http://www.w3.org/2001/XMLSchema" xmlns:xs="http://www.w3.org/2001/XMLSchema" xmlns:p="http://schemas.microsoft.com/office/2006/metadata/properties" xmlns:ns3="e0f0165c-099b-426f-a0f4-95ae3f03d0d8" targetNamespace="http://schemas.microsoft.com/office/2006/metadata/properties" ma:root="true" ma:fieldsID="1ab55a5aa5b6a2f14b63eb23d954593d" ns3:_="">
    <xsd:import namespace="e0f0165c-099b-426f-a0f4-95ae3f03d0d8"/>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f0165c-099b-426f-a0f4-95ae3f03d0d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0f0165c-099b-426f-a0f4-95ae3f03d0d8" xsi:nil="true"/>
  </documentManagement>
</p:properties>
</file>

<file path=customXml/itemProps1.xml><?xml version="1.0" encoding="utf-8"?>
<ds:datastoreItem xmlns:ds="http://schemas.openxmlformats.org/officeDocument/2006/customXml" ds:itemID="{F25AC437-1273-4247-BFA3-E145AF13AE46}">
  <ds:schemaRefs>
    <ds:schemaRef ds:uri="http://schemas.microsoft.com/sharepoint/v3/contenttype/forms"/>
  </ds:schemaRefs>
</ds:datastoreItem>
</file>

<file path=customXml/itemProps2.xml><?xml version="1.0" encoding="utf-8"?>
<ds:datastoreItem xmlns:ds="http://schemas.openxmlformats.org/officeDocument/2006/customXml" ds:itemID="{71DFF324-D72C-4AFA-9614-6D38BCEDAEAF}">
  <ds:schemaRefs>
    <ds:schemaRef ds:uri="e0f0165c-099b-426f-a0f4-95ae3f03d0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E4C77F0-F600-40BA-9827-D002A929C169}">
  <ds:schemaRefs>
    <ds:schemaRef ds:uri="e0f0165c-099b-426f-a0f4-95ae3f03d0d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24</Slides>
  <Notes>24</Notes>
  <HiddenSlides>3</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Wildfire Prevention by Slidesgo</vt:lpstr>
      <vt:lpstr>WILDFIRE EVENT</vt:lpstr>
      <vt:lpstr>TABLE OF CONTENTS</vt:lpstr>
      <vt:lpstr>PowerPoint Presentation</vt:lpstr>
      <vt:lpstr>Project Process Areas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Wildfire Event  Measurement Plan</vt:lpstr>
      <vt:lpstr>PowerPoint Presentation</vt:lpstr>
      <vt:lpstr>PowerPoint Presentation</vt:lpstr>
      <vt:lpstr>PowerPoint Presentation</vt:lpstr>
      <vt:lpstr>PowerPoint Presentation</vt:lpstr>
      <vt:lpstr>Wildfire Event  Management by Fact</vt:lpstr>
      <vt:lpstr>PowerPoint Presentation</vt:lpstr>
      <vt:lpstr>PowerPoint Presentation</vt:lpstr>
      <vt:lpstr>THANK YOU</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Srivatsav Shrikanth</dc:creator>
  <cp:revision>2</cp:revision>
  <dcterms:modified xsi:type="dcterms:W3CDTF">2026-01-24T21:35:39Z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0x010100576A743C78A9B14B8913F9EACC1A7D6E</vt:lpwstr>
  </property>
</Properties>
</file>